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3"/>
  </p:notesMasterIdLst>
  <p:sldIdLst>
    <p:sldId id="256" r:id="rId2"/>
    <p:sldId id="258" r:id="rId3"/>
    <p:sldId id="259" r:id="rId4"/>
    <p:sldId id="263" r:id="rId5"/>
    <p:sldId id="266" r:id="rId6"/>
    <p:sldId id="267" r:id="rId7"/>
    <p:sldId id="268" r:id="rId8"/>
    <p:sldId id="269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72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BC8A5C-5A0E-4075-9C65-31681EFA0A17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DDFDEB2-73B1-451C-8C65-C4B4509ACAD9}">
      <dgm:prSet phldrT="[Text]" custT="1"/>
      <dgm:spPr/>
      <dgm:t>
        <a:bodyPr/>
        <a:lstStyle/>
        <a:p>
          <a:pPr algn="ctr"/>
          <a:r>
            <a:rPr lang="id-ID" sz="2800" b="1" dirty="0" smtClean="0">
              <a:solidFill>
                <a:schemeClr val="tx1"/>
              </a:solidFill>
            </a:rPr>
            <a:t>Proposal Penelitian yang Berorientasi Publikasi Nasional/Internasional</a:t>
          </a:r>
          <a:endParaRPr lang="en-US" sz="2800" b="1" dirty="0">
            <a:solidFill>
              <a:schemeClr val="tx1"/>
            </a:solidFill>
          </a:endParaRPr>
        </a:p>
      </dgm:t>
    </dgm:pt>
    <dgm:pt modelId="{47816B2E-3A35-492F-95BA-DD59B83CD214}" type="parTrans" cxnId="{2FBD6964-7E29-45F2-8BB6-C260D181FC8C}">
      <dgm:prSet/>
      <dgm:spPr/>
      <dgm:t>
        <a:bodyPr/>
        <a:lstStyle/>
        <a:p>
          <a:pPr algn="ctr"/>
          <a:endParaRPr lang="en-US" sz="2400" b="1">
            <a:solidFill>
              <a:schemeClr val="tx1"/>
            </a:solidFill>
          </a:endParaRPr>
        </a:p>
      </dgm:t>
    </dgm:pt>
    <dgm:pt modelId="{CB224B2C-FF41-4E61-9ABA-149FDFAD64F4}" type="sibTrans" cxnId="{2FBD6964-7E29-45F2-8BB6-C260D181FC8C}">
      <dgm:prSet/>
      <dgm:spPr/>
      <dgm:t>
        <a:bodyPr/>
        <a:lstStyle/>
        <a:p>
          <a:pPr algn="ctr"/>
          <a:endParaRPr lang="en-US" sz="2400" b="1">
            <a:solidFill>
              <a:schemeClr val="tx1"/>
            </a:solidFill>
          </a:endParaRPr>
        </a:p>
      </dgm:t>
    </dgm:pt>
    <dgm:pt modelId="{B5C0F266-2248-4584-A2BB-96E03ABC8BFE}">
      <dgm:prSet phldrT="[Text]" custT="1"/>
      <dgm:spPr/>
      <dgm:t>
        <a:bodyPr/>
        <a:lstStyle/>
        <a:p>
          <a:pPr algn="ctr"/>
          <a:r>
            <a:rPr lang="id-ID" sz="2800" b="1" dirty="0" smtClean="0">
              <a:solidFill>
                <a:schemeClr val="tx1"/>
              </a:solidFill>
            </a:rPr>
            <a:t>Hasil Penelitian dengan Data yang Memadai dan Sahih</a:t>
          </a:r>
          <a:endParaRPr lang="en-US" sz="2800" b="1" dirty="0">
            <a:solidFill>
              <a:schemeClr val="tx1"/>
            </a:solidFill>
          </a:endParaRPr>
        </a:p>
      </dgm:t>
    </dgm:pt>
    <dgm:pt modelId="{E7D2CD6F-E38D-4D0C-9514-0F4CAB067A26}" type="parTrans" cxnId="{76D525E3-7B4E-4509-81D9-F70E6AC2DC23}">
      <dgm:prSet/>
      <dgm:spPr/>
      <dgm:t>
        <a:bodyPr/>
        <a:lstStyle/>
        <a:p>
          <a:pPr algn="ctr"/>
          <a:endParaRPr lang="en-US" sz="2400" b="1">
            <a:solidFill>
              <a:schemeClr val="tx1"/>
            </a:solidFill>
          </a:endParaRPr>
        </a:p>
      </dgm:t>
    </dgm:pt>
    <dgm:pt modelId="{64745444-CFCA-49C9-8E7A-D791950F0E3D}" type="sibTrans" cxnId="{76D525E3-7B4E-4509-81D9-F70E6AC2DC23}">
      <dgm:prSet/>
      <dgm:spPr/>
      <dgm:t>
        <a:bodyPr/>
        <a:lstStyle/>
        <a:p>
          <a:pPr algn="ctr"/>
          <a:endParaRPr lang="en-US" sz="2400" b="1">
            <a:solidFill>
              <a:schemeClr val="tx1"/>
            </a:solidFill>
          </a:endParaRPr>
        </a:p>
      </dgm:t>
    </dgm:pt>
    <dgm:pt modelId="{378DBB72-33B3-4E43-BD87-F1FD99742F52}">
      <dgm:prSet phldrT="[Text]" custT="1"/>
      <dgm:spPr/>
      <dgm:t>
        <a:bodyPr/>
        <a:lstStyle/>
        <a:p>
          <a:pPr algn="ctr"/>
          <a:r>
            <a:rPr lang="id-ID" sz="2800" b="1" dirty="0" smtClean="0">
              <a:solidFill>
                <a:schemeClr val="tx1"/>
              </a:solidFill>
            </a:rPr>
            <a:t>Naskah yang Layak Muat dan Sesuai dengan Pedoman bagi Penulis</a:t>
          </a:r>
          <a:endParaRPr lang="en-US" sz="2800" b="1" dirty="0">
            <a:solidFill>
              <a:schemeClr val="tx1"/>
            </a:solidFill>
          </a:endParaRPr>
        </a:p>
      </dgm:t>
    </dgm:pt>
    <dgm:pt modelId="{1619AC15-439E-4B06-9532-3030AE819069}" type="parTrans" cxnId="{84FC18FB-87ED-48C2-BAE3-806FCA694259}">
      <dgm:prSet/>
      <dgm:spPr/>
      <dgm:t>
        <a:bodyPr/>
        <a:lstStyle/>
        <a:p>
          <a:pPr algn="ctr"/>
          <a:endParaRPr lang="en-US" sz="2400" b="1">
            <a:solidFill>
              <a:schemeClr val="tx1"/>
            </a:solidFill>
          </a:endParaRPr>
        </a:p>
      </dgm:t>
    </dgm:pt>
    <dgm:pt modelId="{AFED2FC1-D98D-4B1E-9F31-4AA37A2C87A3}" type="sibTrans" cxnId="{84FC18FB-87ED-48C2-BAE3-806FCA694259}">
      <dgm:prSet/>
      <dgm:spPr/>
      <dgm:t>
        <a:bodyPr/>
        <a:lstStyle/>
        <a:p>
          <a:pPr algn="ctr"/>
          <a:endParaRPr lang="en-US" sz="2400" b="1">
            <a:solidFill>
              <a:schemeClr val="tx1"/>
            </a:solidFill>
          </a:endParaRPr>
        </a:p>
      </dgm:t>
    </dgm:pt>
    <dgm:pt modelId="{5CF63B8B-957C-403A-A50D-EA9DF2F86422}" type="pres">
      <dgm:prSet presAssocID="{A8BC8A5C-5A0E-4075-9C65-31681EFA0A1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B628D66-025B-48FD-8DBB-01DCF962A1A7}" type="pres">
      <dgm:prSet presAssocID="{CDDFDEB2-73B1-451C-8C65-C4B4509ACAD9}" presName="parentLin" presStyleCnt="0"/>
      <dgm:spPr/>
    </dgm:pt>
    <dgm:pt modelId="{75C82F66-0E17-4BF2-939F-32851CF08CB1}" type="pres">
      <dgm:prSet presAssocID="{CDDFDEB2-73B1-451C-8C65-C4B4509ACAD9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60FF08BC-3892-467B-BE57-E7128D41518E}" type="pres">
      <dgm:prSet presAssocID="{CDDFDEB2-73B1-451C-8C65-C4B4509ACAD9}" presName="parentText" presStyleLbl="node1" presStyleIdx="0" presStyleCnt="3" custScaleY="237834" custLinFactX="7242" custLinFactNeighborX="100000" custLinFactNeighborY="-153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2E4D2A-44CE-45DB-98A0-5EFB1EDD6632}" type="pres">
      <dgm:prSet presAssocID="{CDDFDEB2-73B1-451C-8C65-C4B4509ACAD9}" presName="negativeSpace" presStyleCnt="0"/>
      <dgm:spPr/>
    </dgm:pt>
    <dgm:pt modelId="{C479208A-6D32-4100-B747-E0636442880D}" type="pres">
      <dgm:prSet presAssocID="{CDDFDEB2-73B1-451C-8C65-C4B4509ACAD9}" presName="childText" presStyleLbl="conFgAcc1" presStyleIdx="0" presStyleCnt="3">
        <dgm:presLayoutVars>
          <dgm:bulletEnabled val="1"/>
        </dgm:presLayoutVars>
      </dgm:prSet>
      <dgm:spPr>
        <a:ln w="57150">
          <a:solidFill>
            <a:srgbClr val="0070C0"/>
          </a:solidFill>
        </a:ln>
      </dgm:spPr>
    </dgm:pt>
    <dgm:pt modelId="{81E9BB29-1A70-4D96-A612-32664FEDE7DB}" type="pres">
      <dgm:prSet presAssocID="{CB224B2C-FF41-4E61-9ABA-149FDFAD64F4}" presName="spaceBetweenRectangles" presStyleCnt="0"/>
      <dgm:spPr/>
    </dgm:pt>
    <dgm:pt modelId="{FC7C6774-109D-447C-9B09-04CFAF647CB9}" type="pres">
      <dgm:prSet presAssocID="{B5C0F266-2248-4584-A2BB-96E03ABC8BFE}" presName="parentLin" presStyleCnt="0"/>
      <dgm:spPr/>
    </dgm:pt>
    <dgm:pt modelId="{0BCD680A-4431-4F9B-A20F-8D79820887EB}" type="pres">
      <dgm:prSet presAssocID="{B5C0F266-2248-4584-A2BB-96E03ABC8BFE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B6C28686-BA3F-4C14-A4DD-17DA533165DA}" type="pres">
      <dgm:prSet presAssocID="{B5C0F266-2248-4584-A2BB-96E03ABC8BFE}" presName="parentText" presStyleLbl="node1" presStyleIdx="1" presStyleCnt="3" custScaleX="136596" custScaleY="16492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49F224-A923-459B-8903-9BA6248BAA1F}" type="pres">
      <dgm:prSet presAssocID="{B5C0F266-2248-4584-A2BB-96E03ABC8BFE}" presName="negativeSpace" presStyleCnt="0"/>
      <dgm:spPr/>
    </dgm:pt>
    <dgm:pt modelId="{F8A6BAD0-9BBB-4E08-95D9-F95F8635C013}" type="pres">
      <dgm:prSet presAssocID="{B5C0F266-2248-4584-A2BB-96E03ABC8BFE}" presName="childText" presStyleLbl="conFgAcc1" presStyleIdx="1" presStyleCnt="3">
        <dgm:presLayoutVars>
          <dgm:bulletEnabled val="1"/>
        </dgm:presLayoutVars>
      </dgm:prSet>
      <dgm:spPr>
        <a:ln w="57150">
          <a:solidFill>
            <a:srgbClr val="92D050"/>
          </a:solidFill>
        </a:ln>
      </dgm:spPr>
    </dgm:pt>
    <dgm:pt modelId="{04F8ADA5-2D10-4065-BE2B-C989D815E859}" type="pres">
      <dgm:prSet presAssocID="{64745444-CFCA-49C9-8E7A-D791950F0E3D}" presName="spaceBetweenRectangles" presStyleCnt="0"/>
      <dgm:spPr/>
    </dgm:pt>
    <dgm:pt modelId="{68E5AE94-BA61-45A8-91E9-EDF24E9D60DF}" type="pres">
      <dgm:prSet presAssocID="{378DBB72-33B3-4E43-BD87-F1FD99742F52}" presName="parentLin" presStyleCnt="0"/>
      <dgm:spPr/>
    </dgm:pt>
    <dgm:pt modelId="{6C128B6F-885D-4537-93C7-66ACEB7CB656}" type="pres">
      <dgm:prSet presAssocID="{378DBB72-33B3-4E43-BD87-F1FD99742F52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D35E9C43-F32F-4793-8689-BFA799CECAAF}" type="pres">
      <dgm:prSet presAssocID="{378DBB72-33B3-4E43-BD87-F1FD99742F52}" presName="parentText" presStyleLbl="node1" presStyleIdx="2" presStyleCnt="3" custScaleX="129750" custScaleY="157102" custLinFactY="400000" custLinFactNeighborX="-11024" custLinFactNeighborY="44425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09AD58-9F05-4E4F-9FFF-DD18DFD05864}" type="pres">
      <dgm:prSet presAssocID="{378DBB72-33B3-4E43-BD87-F1FD99742F52}" presName="negativeSpace" presStyleCnt="0"/>
      <dgm:spPr/>
    </dgm:pt>
    <dgm:pt modelId="{77EDAF85-F67D-4A15-8E04-B4D26F21B4DB}" type="pres">
      <dgm:prSet presAssocID="{378DBB72-33B3-4E43-BD87-F1FD99742F52}" presName="childText" presStyleLbl="conFgAcc1" presStyleIdx="2" presStyleCnt="3" custLinFactY="466544" custLinFactNeighborY="500000">
        <dgm:presLayoutVars>
          <dgm:bulletEnabled val="1"/>
        </dgm:presLayoutVars>
      </dgm:prSet>
      <dgm:spPr>
        <a:ln w="57150">
          <a:solidFill>
            <a:schemeClr val="accent6">
              <a:lumMod val="50000"/>
            </a:schemeClr>
          </a:solidFill>
        </a:ln>
      </dgm:spPr>
    </dgm:pt>
  </dgm:ptLst>
  <dgm:cxnLst>
    <dgm:cxn modelId="{76D525E3-7B4E-4509-81D9-F70E6AC2DC23}" srcId="{A8BC8A5C-5A0E-4075-9C65-31681EFA0A17}" destId="{B5C0F266-2248-4584-A2BB-96E03ABC8BFE}" srcOrd="1" destOrd="0" parTransId="{E7D2CD6F-E38D-4D0C-9514-0F4CAB067A26}" sibTransId="{64745444-CFCA-49C9-8E7A-D791950F0E3D}"/>
    <dgm:cxn modelId="{84FC18FB-87ED-48C2-BAE3-806FCA694259}" srcId="{A8BC8A5C-5A0E-4075-9C65-31681EFA0A17}" destId="{378DBB72-33B3-4E43-BD87-F1FD99742F52}" srcOrd="2" destOrd="0" parTransId="{1619AC15-439E-4B06-9532-3030AE819069}" sibTransId="{AFED2FC1-D98D-4B1E-9F31-4AA37A2C87A3}"/>
    <dgm:cxn modelId="{2FBD6964-7E29-45F2-8BB6-C260D181FC8C}" srcId="{A8BC8A5C-5A0E-4075-9C65-31681EFA0A17}" destId="{CDDFDEB2-73B1-451C-8C65-C4B4509ACAD9}" srcOrd="0" destOrd="0" parTransId="{47816B2E-3A35-492F-95BA-DD59B83CD214}" sibTransId="{CB224B2C-FF41-4E61-9ABA-149FDFAD64F4}"/>
    <dgm:cxn modelId="{E13027FC-CE91-4CD0-9427-8D468B3379F4}" type="presOf" srcId="{378DBB72-33B3-4E43-BD87-F1FD99742F52}" destId="{D35E9C43-F32F-4793-8689-BFA799CECAAF}" srcOrd="1" destOrd="0" presId="urn:microsoft.com/office/officeart/2005/8/layout/list1"/>
    <dgm:cxn modelId="{5D26A9B6-B7EF-46C6-B75D-1D94E6A3DB3D}" type="presOf" srcId="{378DBB72-33B3-4E43-BD87-F1FD99742F52}" destId="{6C128B6F-885D-4537-93C7-66ACEB7CB656}" srcOrd="0" destOrd="0" presId="urn:microsoft.com/office/officeart/2005/8/layout/list1"/>
    <dgm:cxn modelId="{361554F1-D5F6-4259-9534-B9CFD0ED02E2}" type="presOf" srcId="{A8BC8A5C-5A0E-4075-9C65-31681EFA0A17}" destId="{5CF63B8B-957C-403A-A50D-EA9DF2F86422}" srcOrd="0" destOrd="0" presId="urn:microsoft.com/office/officeart/2005/8/layout/list1"/>
    <dgm:cxn modelId="{DE03E94F-D35A-4D4A-8FFB-3C2679179FB2}" type="presOf" srcId="{B5C0F266-2248-4584-A2BB-96E03ABC8BFE}" destId="{B6C28686-BA3F-4C14-A4DD-17DA533165DA}" srcOrd="1" destOrd="0" presId="urn:microsoft.com/office/officeart/2005/8/layout/list1"/>
    <dgm:cxn modelId="{4F859C16-A49D-426F-91E4-68343D4E9549}" type="presOf" srcId="{CDDFDEB2-73B1-451C-8C65-C4B4509ACAD9}" destId="{60FF08BC-3892-467B-BE57-E7128D41518E}" srcOrd="1" destOrd="0" presId="urn:microsoft.com/office/officeart/2005/8/layout/list1"/>
    <dgm:cxn modelId="{6DCE3DF6-BFB5-42EA-9B53-34A3EFFCF069}" type="presOf" srcId="{CDDFDEB2-73B1-451C-8C65-C4B4509ACAD9}" destId="{75C82F66-0E17-4BF2-939F-32851CF08CB1}" srcOrd="0" destOrd="0" presId="urn:microsoft.com/office/officeart/2005/8/layout/list1"/>
    <dgm:cxn modelId="{1D964805-3A9F-45C9-B3A8-5EE1AFB99A06}" type="presOf" srcId="{B5C0F266-2248-4584-A2BB-96E03ABC8BFE}" destId="{0BCD680A-4431-4F9B-A20F-8D79820887EB}" srcOrd="0" destOrd="0" presId="urn:microsoft.com/office/officeart/2005/8/layout/list1"/>
    <dgm:cxn modelId="{E1BF24CE-8807-4881-A16D-76A26EAE42D6}" type="presParOf" srcId="{5CF63B8B-957C-403A-A50D-EA9DF2F86422}" destId="{EB628D66-025B-48FD-8DBB-01DCF962A1A7}" srcOrd="0" destOrd="0" presId="urn:microsoft.com/office/officeart/2005/8/layout/list1"/>
    <dgm:cxn modelId="{CA80FAF5-016C-4861-BEAF-CF7CC0A07766}" type="presParOf" srcId="{EB628D66-025B-48FD-8DBB-01DCF962A1A7}" destId="{75C82F66-0E17-4BF2-939F-32851CF08CB1}" srcOrd="0" destOrd="0" presId="urn:microsoft.com/office/officeart/2005/8/layout/list1"/>
    <dgm:cxn modelId="{A665AE9A-C8AB-4A76-9974-84E80646B7E9}" type="presParOf" srcId="{EB628D66-025B-48FD-8DBB-01DCF962A1A7}" destId="{60FF08BC-3892-467B-BE57-E7128D41518E}" srcOrd="1" destOrd="0" presId="urn:microsoft.com/office/officeart/2005/8/layout/list1"/>
    <dgm:cxn modelId="{20DF397A-4CF1-4D1E-A557-A1D066946531}" type="presParOf" srcId="{5CF63B8B-957C-403A-A50D-EA9DF2F86422}" destId="{7D2E4D2A-44CE-45DB-98A0-5EFB1EDD6632}" srcOrd="1" destOrd="0" presId="urn:microsoft.com/office/officeart/2005/8/layout/list1"/>
    <dgm:cxn modelId="{8AA47CFF-E40D-42F4-9B32-E104E605EAFE}" type="presParOf" srcId="{5CF63B8B-957C-403A-A50D-EA9DF2F86422}" destId="{C479208A-6D32-4100-B747-E0636442880D}" srcOrd="2" destOrd="0" presId="urn:microsoft.com/office/officeart/2005/8/layout/list1"/>
    <dgm:cxn modelId="{DFE9C3A3-FF1A-4764-8ED6-D19A8DB17E76}" type="presParOf" srcId="{5CF63B8B-957C-403A-A50D-EA9DF2F86422}" destId="{81E9BB29-1A70-4D96-A612-32664FEDE7DB}" srcOrd="3" destOrd="0" presId="urn:microsoft.com/office/officeart/2005/8/layout/list1"/>
    <dgm:cxn modelId="{CAC0D108-E097-43D0-B8A9-E85A5B05B4EF}" type="presParOf" srcId="{5CF63B8B-957C-403A-A50D-EA9DF2F86422}" destId="{FC7C6774-109D-447C-9B09-04CFAF647CB9}" srcOrd="4" destOrd="0" presId="urn:microsoft.com/office/officeart/2005/8/layout/list1"/>
    <dgm:cxn modelId="{80CA71D6-A167-4D34-83EC-ED82F4F13BA5}" type="presParOf" srcId="{FC7C6774-109D-447C-9B09-04CFAF647CB9}" destId="{0BCD680A-4431-4F9B-A20F-8D79820887EB}" srcOrd="0" destOrd="0" presId="urn:microsoft.com/office/officeart/2005/8/layout/list1"/>
    <dgm:cxn modelId="{FCABDB0F-1AB0-4AFC-8E8A-C625E085C75F}" type="presParOf" srcId="{FC7C6774-109D-447C-9B09-04CFAF647CB9}" destId="{B6C28686-BA3F-4C14-A4DD-17DA533165DA}" srcOrd="1" destOrd="0" presId="urn:microsoft.com/office/officeart/2005/8/layout/list1"/>
    <dgm:cxn modelId="{BC2EDBA0-E909-44C9-8FC3-DF1CF6E5DD7E}" type="presParOf" srcId="{5CF63B8B-957C-403A-A50D-EA9DF2F86422}" destId="{3149F224-A923-459B-8903-9BA6248BAA1F}" srcOrd="5" destOrd="0" presId="urn:microsoft.com/office/officeart/2005/8/layout/list1"/>
    <dgm:cxn modelId="{6F4FEDDE-0157-43E9-B7D1-9D61ABE32353}" type="presParOf" srcId="{5CF63B8B-957C-403A-A50D-EA9DF2F86422}" destId="{F8A6BAD0-9BBB-4E08-95D9-F95F8635C013}" srcOrd="6" destOrd="0" presId="urn:microsoft.com/office/officeart/2005/8/layout/list1"/>
    <dgm:cxn modelId="{D261B026-7E9C-4B26-AB76-D14643D7D2FA}" type="presParOf" srcId="{5CF63B8B-957C-403A-A50D-EA9DF2F86422}" destId="{04F8ADA5-2D10-4065-BE2B-C989D815E859}" srcOrd="7" destOrd="0" presId="urn:microsoft.com/office/officeart/2005/8/layout/list1"/>
    <dgm:cxn modelId="{0928D0D5-4E48-4792-B429-1BCD3E66A08C}" type="presParOf" srcId="{5CF63B8B-957C-403A-A50D-EA9DF2F86422}" destId="{68E5AE94-BA61-45A8-91E9-EDF24E9D60DF}" srcOrd="8" destOrd="0" presId="urn:microsoft.com/office/officeart/2005/8/layout/list1"/>
    <dgm:cxn modelId="{A7239E3F-A77A-4CE7-9844-CFF9A47D3F3C}" type="presParOf" srcId="{68E5AE94-BA61-45A8-91E9-EDF24E9D60DF}" destId="{6C128B6F-885D-4537-93C7-66ACEB7CB656}" srcOrd="0" destOrd="0" presId="urn:microsoft.com/office/officeart/2005/8/layout/list1"/>
    <dgm:cxn modelId="{2FED9B2D-5F82-4DFD-9037-4BD9D18C9136}" type="presParOf" srcId="{68E5AE94-BA61-45A8-91E9-EDF24E9D60DF}" destId="{D35E9C43-F32F-4793-8689-BFA799CECAAF}" srcOrd="1" destOrd="0" presId="urn:microsoft.com/office/officeart/2005/8/layout/list1"/>
    <dgm:cxn modelId="{F0502195-3EC6-4D6E-AF70-4DEE51A1D1A5}" type="presParOf" srcId="{5CF63B8B-957C-403A-A50D-EA9DF2F86422}" destId="{8909AD58-9F05-4E4F-9FFF-DD18DFD05864}" srcOrd="9" destOrd="0" presId="urn:microsoft.com/office/officeart/2005/8/layout/list1"/>
    <dgm:cxn modelId="{AA31CEEE-D5DF-443B-8642-60BAC3552D85}" type="presParOf" srcId="{5CF63B8B-957C-403A-A50D-EA9DF2F86422}" destId="{77EDAF85-F67D-4A15-8E04-B4D26F21B4DB}" srcOrd="10" destOrd="0" presId="urn:microsoft.com/office/officeart/2005/8/layout/lis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CFC341-D7B0-4059-88A3-1EBEA7FC5DCB}" type="datetimeFigureOut">
              <a:rPr lang="id-ID" smtClean="0"/>
              <a:pPr/>
              <a:t>05/04/2011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5C481A-012B-49F2-BB2E-9FCF7E52A11A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BD8FF-EBC1-4324-97F1-093E1C934AAC}" type="datetimeFigureOut">
              <a:rPr lang="id-ID" smtClean="0"/>
              <a:pPr/>
              <a:t>05/04/2011</a:t>
            </a:fld>
            <a:endParaRPr lang="id-ID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4402-76F3-4725-BDF2-E58C33F72950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BD8FF-EBC1-4324-97F1-093E1C934AAC}" type="datetimeFigureOut">
              <a:rPr lang="id-ID" smtClean="0"/>
              <a:pPr/>
              <a:t>05/04/2011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4402-76F3-4725-BDF2-E58C33F72950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BD8FF-EBC1-4324-97F1-093E1C934AAC}" type="datetimeFigureOut">
              <a:rPr lang="id-ID" smtClean="0"/>
              <a:pPr/>
              <a:t>05/04/2011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4402-76F3-4725-BDF2-E58C33F72950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BD8FF-EBC1-4324-97F1-093E1C934AAC}" type="datetimeFigureOut">
              <a:rPr lang="id-ID" smtClean="0"/>
              <a:pPr/>
              <a:t>05/04/2011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4402-76F3-4725-BDF2-E58C33F72950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BD8FF-EBC1-4324-97F1-093E1C934AAC}" type="datetimeFigureOut">
              <a:rPr lang="id-ID" smtClean="0"/>
              <a:pPr/>
              <a:t>05/04/2011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4402-76F3-4725-BDF2-E58C33F72950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BD8FF-EBC1-4324-97F1-093E1C934AAC}" type="datetimeFigureOut">
              <a:rPr lang="id-ID" smtClean="0"/>
              <a:pPr/>
              <a:t>05/04/2011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4402-76F3-4725-BDF2-E58C33F72950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BD8FF-EBC1-4324-97F1-093E1C934AAC}" type="datetimeFigureOut">
              <a:rPr lang="id-ID" smtClean="0"/>
              <a:pPr/>
              <a:t>05/04/2011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4402-76F3-4725-BDF2-E58C33F72950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BD8FF-EBC1-4324-97F1-093E1C934AAC}" type="datetimeFigureOut">
              <a:rPr lang="id-ID" smtClean="0"/>
              <a:pPr/>
              <a:t>05/04/2011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4402-76F3-4725-BDF2-E58C33F72950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BD8FF-EBC1-4324-97F1-093E1C934AAC}" type="datetimeFigureOut">
              <a:rPr lang="id-ID" smtClean="0"/>
              <a:pPr/>
              <a:t>05/04/2011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95E4402-76F3-4725-BDF2-E58C33F72950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BD8FF-EBC1-4324-97F1-093E1C934AAC}" type="datetimeFigureOut">
              <a:rPr lang="id-ID" smtClean="0"/>
              <a:pPr/>
              <a:t>05/04/2011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4402-76F3-4725-BDF2-E58C33F72950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BD8FF-EBC1-4324-97F1-093E1C934AAC}" type="datetimeFigureOut">
              <a:rPr lang="id-ID" smtClean="0"/>
              <a:pPr/>
              <a:t>05/04/2011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4402-76F3-4725-BDF2-E58C33F72950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ADBD8FF-EBC1-4324-97F1-093E1C934AAC}" type="datetimeFigureOut">
              <a:rPr lang="id-ID" smtClean="0"/>
              <a:pPr/>
              <a:t>05/04/2011</a:t>
            </a:fld>
            <a:endParaRPr lang="id-ID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95E4402-76F3-4725-BDF2-E58C33F72950}" type="slidenum">
              <a:rPr lang="id-ID" smtClean="0"/>
              <a:pPr/>
              <a:t>‹#›</a:t>
            </a:fld>
            <a:endParaRPr lang="id-ID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dirty="0" smtClean="0"/>
              <a:t>Penyuntingan Artikel di Berkala Ilmiah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4348" y="4143380"/>
            <a:ext cx="7854696" cy="1752600"/>
          </a:xfrm>
        </p:spPr>
        <p:txBody>
          <a:bodyPr/>
          <a:lstStyle/>
          <a:p>
            <a:r>
              <a:rPr lang="id-ID" sz="4000" dirty="0" smtClean="0"/>
              <a:t>Suminar Setiati Achmadi</a:t>
            </a:r>
          </a:p>
          <a:p>
            <a:r>
              <a:rPr lang="id-ID" dirty="0" smtClean="0"/>
              <a:t>ssachmadi@cbn.net.id</a:t>
            </a:r>
            <a:endParaRPr lang="id-ID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d-ID" sz="4000" b="1" dirty="0" smtClean="0"/>
              <a:t>Langkah Sebelum Menulis Artikel</a:t>
            </a:r>
            <a:endParaRPr lang="en-GB" sz="4000" b="1" dirty="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id-ID" sz="2800" dirty="0" smtClean="0"/>
              <a:t>Ada prasyarat mutlak, yaitu ada hasil penelitian yang</a:t>
            </a:r>
          </a:p>
          <a:p>
            <a:pPr lvl="1" eaLnBrk="1" hangingPunct="1"/>
            <a:r>
              <a:rPr lang="id-ID" sz="2400" dirty="0" smtClean="0"/>
              <a:t>Sudah dirancang dan dilakukan dengan baik</a:t>
            </a:r>
          </a:p>
          <a:p>
            <a:pPr lvl="1" eaLnBrk="1" hangingPunct="1"/>
            <a:r>
              <a:rPr lang="id-ID" sz="2400" dirty="0" smtClean="0"/>
              <a:t>Dianalisis dengan baik dan benar</a:t>
            </a:r>
          </a:p>
          <a:p>
            <a:pPr lvl="1" eaLnBrk="1" hangingPunct="1"/>
            <a:r>
              <a:rPr lang="id-ID" sz="2400" dirty="0" smtClean="0"/>
              <a:t>Data telah disederhanakan dalam bentuk tabel atau grafik</a:t>
            </a:r>
          </a:p>
          <a:p>
            <a:pPr lvl="1" eaLnBrk="1" hangingPunct="1"/>
            <a:r>
              <a:rPr lang="id-ID" sz="2400" dirty="0" smtClean="0"/>
              <a:t>Sudah dikuasai dan dibahas</a:t>
            </a:r>
          </a:p>
          <a:p>
            <a:pPr lvl="1" eaLnBrk="1" hangingPunct="1"/>
            <a:r>
              <a:rPr lang="id-ID" sz="2400" dirty="0" smtClean="0"/>
              <a:t>Sudah menghasilkan kesimpulan</a:t>
            </a:r>
          </a:p>
          <a:p>
            <a:pPr eaLnBrk="1" hangingPunct="1">
              <a:buFont typeface="Symbol" pitchFamily="18" charset="2"/>
              <a:buNone/>
            </a:pPr>
            <a:r>
              <a:rPr lang="id-ID" sz="2800" dirty="0" smtClean="0"/>
              <a:t> </a:t>
            </a:r>
            <a:endParaRPr lang="id-ID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1752600" y="228600"/>
          <a:ext cx="6858000" cy="632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triped Right Arrow 3"/>
          <p:cNvSpPr/>
          <p:nvPr/>
        </p:nvSpPr>
        <p:spPr>
          <a:xfrm rot="5400000">
            <a:off x="-1638340" y="3148014"/>
            <a:ext cx="5143536" cy="9906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d-ID" sz="4000" b="1" dirty="0" smtClean="0"/>
              <a:t>Kriteria Pemuatan Artikel </a:t>
            </a:r>
            <a:endParaRPr lang="en-GB" sz="4000" b="1" dirty="0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id-ID" dirty="0" smtClean="0"/>
              <a:t>Untuk </a:t>
            </a:r>
            <a:r>
              <a:rPr lang="id-ID" dirty="0" smtClean="0"/>
              <a:t>bisa diterima di berkala ilmiah bertaraf nasional: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id-ID" dirty="0" smtClean="0"/>
              <a:t>Harus menjadi minat nasional</a:t>
            </a:r>
            <a:endParaRPr lang="id-ID" dirty="0" smtClean="0"/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id-ID" dirty="0" smtClean="0"/>
              <a:t>Bukan hanya kepentingan lokal saja</a:t>
            </a:r>
          </a:p>
          <a:p>
            <a:pPr eaLnBrk="1" hangingPunct="1">
              <a:lnSpc>
                <a:spcPct val="90000"/>
              </a:lnSpc>
            </a:pPr>
            <a:r>
              <a:rPr lang="id-ID" dirty="0" smtClean="0"/>
              <a:t>Untuk </a:t>
            </a:r>
            <a:r>
              <a:rPr lang="id-ID" dirty="0" smtClean="0"/>
              <a:t>bisa </a:t>
            </a:r>
            <a:r>
              <a:rPr lang="id-ID" dirty="0" smtClean="0"/>
              <a:t>diterima di berkala ilmiah bertaraf internasional:</a:t>
            </a:r>
          </a:p>
          <a:p>
            <a:pPr lvl="1" eaLnBrk="1" hangingPunct="1">
              <a:lnSpc>
                <a:spcPct val="90000"/>
              </a:lnSpc>
            </a:pPr>
            <a:r>
              <a:rPr lang="id-ID" dirty="0" smtClean="0"/>
              <a:t>Harus menjadi minat internasional</a:t>
            </a:r>
          </a:p>
          <a:p>
            <a:pPr lvl="1" eaLnBrk="1" hangingPunct="1">
              <a:lnSpc>
                <a:spcPct val="90000"/>
              </a:lnSpc>
            </a:pPr>
            <a:r>
              <a:rPr lang="id-ID" dirty="0" smtClean="0"/>
              <a:t>Bukan hanya kepentingan lokal saja</a:t>
            </a:r>
          </a:p>
          <a:p>
            <a:pPr lvl="1" eaLnBrk="1" hangingPunct="1">
              <a:lnSpc>
                <a:spcPct val="90000"/>
              </a:lnSpc>
            </a:pPr>
            <a:r>
              <a:rPr lang="id-ID" dirty="0" smtClean="0"/>
              <a:t>Keuniversalan ilmu yang ditulis</a:t>
            </a:r>
          </a:p>
          <a:p>
            <a:pPr lvl="1" eaLnBrk="1" hangingPunct="1">
              <a:lnSpc>
                <a:spcPct val="90000"/>
              </a:lnSpc>
            </a:pP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685800" y="1219200"/>
            <a:ext cx="79248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1" hangingPunct="1">
              <a:spcBef>
                <a:spcPct val="50000"/>
              </a:spcBef>
              <a:defRPr/>
            </a:pPr>
            <a:r>
              <a:rPr lang="id-ID" sz="4400" b="1" dirty="0" smtClean="0">
                <a:solidFill>
                  <a:schemeClr val="tx2"/>
                </a:solidFill>
                <a:latin typeface="+mj-lt"/>
              </a:rPr>
              <a:t>Materi Berkala/Jenis Kontribusi</a:t>
            </a:r>
            <a:endParaRPr lang="en-US" sz="4400" b="1" dirty="0" smtClean="0">
              <a:solidFill>
                <a:schemeClr val="tx2"/>
              </a:solidFill>
              <a:latin typeface="+mj-lt"/>
            </a:endParaRPr>
          </a:p>
          <a:p>
            <a:pPr eaLnBrk="1" hangingPunct="1"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id-ID" sz="3200" b="1" dirty="0" smtClean="0">
                <a:latin typeface="+mj-lt"/>
              </a:rPr>
              <a:t>(Cermati Panduan bagi Penulis Artikel/GFA)</a:t>
            </a:r>
            <a:r>
              <a:rPr lang="en-US" sz="3200" b="1" dirty="0" smtClean="0">
                <a:latin typeface="+mj-lt"/>
              </a:rPr>
              <a:t> </a:t>
            </a:r>
            <a:endParaRPr lang="id-ID" sz="3200" b="1" dirty="0" smtClean="0">
              <a:latin typeface="+mj-lt"/>
            </a:endParaRPr>
          </a:p>
          <a:p>
            <a:pPr eaLnBrk="1" hangingPunct="1">
              <a:spcBef>
                <a:spcPct val="5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  <a:defRPr/>
            </a:pPr>
            <a:r>
              <a:rPr lang="id-ID" sz="2400" dirty="0" smtClean="0">
                <a:latin typeface="+mj-lt"/>
              </a:rPr>
              <a:t> </a:t>
            </a:r>
            <a:r>
              <a:rPr lang="id-ID" sz="2400" dirty="0" smtClean="0">
                <a:latin typeface="+mj-lt"/>
              </a:rPr>
              <a:t>artikel asli (hasil penelitian)</a:t>
            </a:r>
          </a:p>
          <a:p>
            <a:pPr eaLnBrk="1" hangingPunct="1">
              <a:spcBef>
                <a:spcPct val="5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  <a:defRPr/>
            </a:pPr>
            <a:r>
              <a:rPr lang="id-ID" sz="2400" dirty="0" smtClean="0">
                <a:latin typeface="+mj-lt"/>
              </a:rPr>
              <a:t> catatan pendek ttg penelitian atau metode</a:t>
            </a:r>
          </a:p>
          <a:p>
            <a:pPr eaLnBrk="1" hangingPunct="1">
              <a:spcBef>
                <a:spcPct val="5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  <a:defRPr/>
            </a:pPr>
            <a:r>
              <a:rPr lang="id-ID" sz="2400" dirty="0" smtClean="0">
                <a:latin typeface="+mj-lt"/>
              </a:rPr>
              <a:t> ulasan (tinjauan pustaka dan tren riset)</a:t>
            </a:r>
          </a:p>
          <a:p>
            <a:pPr eaLnBrk="1" hangingPunct="1">
              <a:spcBef>
                <a:spcPct val="5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  <a:defRPr/>
            </a:pPr>
            <a:r>
              <a:rPr lang="id-ID" sz="2400" dirty="0" smtClean="0">
                <a:latin typeface="+mj-lt"/>
              </a:rPr>
              <a:t> studi kasus, </a:t>
            </a:r>
            <a:r>
              <a:rPr lang="id-ID" sz="2400" i="1" dirty="0" smtClean="0">
                <a:latin typeface="+mj-lt"/>
              </a:rPr>
              <a:t>technical notes</a:t>
            </a:r>
            <a:r>
              <a:rPr lang="id-ID" sz="2400" dirty="0" smtClean="0">
                <a:latin typeface="+mj-lt"/>
              </a:rPr>
              <a:t>, </a:t>
            </a:r>
            <a:r>
              <a:rPr lang="id-ID" sz="2400" i="1" dirty="0" smtClean="0">
                <a:latin typeface="+mj-lt"/>
              </a:rPr>
              <a:t>teacher’s corner</a:t>
            </a:r>
            <a:r>
              <a:rPr lang="id-ID" sz="2400" dirty="0" smtClean="0">
                <a:latin typeface="+mj-lt"/>
              </a:rPr>
              <a:t> </a:t>
            </a:r>
          </a:p>
          <a:p>
            <a:pPr eaLnBrk="1" hangingPunct="1">
              <a:spcBef>
                <a:spcPct val="5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  <a:defRPr/>
            </a:pPr>
            <a:r>
              <a:rPr lang="id-ID" sz="2400" dirty="0" smtClean="0">
                <a:latin typeface="+mj-lt"/>
              </a:rPr>
              <a:t>tanggapan/sanggaha</a:t>
            </a:r>
            <a:r>
              <a:rPr lang="en-US" sz="2400" dirty="0" smtClean="0">
                <a:latin typeface="+mj-lt"/>
              </a:rPr>
              <a:t>n</a:t>
            </a:r>
            <a:endParaRPr lang="en-US" sz="2400" dirty="0">
              <a:latin typeface="+mj-lt"/>
            </a:endParaRPr>
          </a:p>
          <a:p>
            <a:pPr eaLnBrk="1" hangingPunct="1"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US" sz="2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an 22"/>
          <p:cNvSpPr/>
          <p:nvPr/>
        </p:nvSpPr>
        <p:spPr>
          <a:xfrm>
            <a:off x="3786182" y="5591156"/>
            <a:ext cx="1571636" cy="914400"/>
          </a:xfrm>
          <a:prstGeom prst="can">
            <a:avLst>
              <a:gd name="adj" fmla="val 50000"/>
            </a:avLst>
          </a:prstGeom>
          <a:solidFill>
            <a:srgbClr val="004BE2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dirty="0" smtClean="0">
                <a:solidFill>
                  <a:schemeClr val="tx1"/>
                </a:solidFill>
                <a:latin typeface="+mj-lt"/>
              </a:rPr>
              <a:t>Lampiran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4" name="Can 23"/>
          <p:cNvSpPr/>
          <p:nvPr/>
        </p:nvSpPr>
        <p:spPr>
          <a:xfrm>
            <a:off x="3786182" y="4981556"/>
            <a:ext cx="1571636" cy="914400"/>
          </a:xfrm>
          <a:prstGeom prst="can">
            <a:avLst>
              <a:gd name="adj" fmla="val 50000"/>
            </a:avLst>
          </a:prstGeom>
          <a:solidFill>
            <a:srgbClr val="0070C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dirty="0">
                <a:solidFill>
                  <a:schemeClr val="tx1"/>
                </a:solidFill>
              </a:rPr>
              <a:t>Daftar Pustaka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Can 24"/>
          <p:cNvSpPr/>
          <p:nvPr/>
        </p:nvSpPr>
        <p:spPr>
          <a:xfrm>
            <a:off x="3786182" y="4371956"/>
            <a:ext cx="1571636" cy="914400"/>
          </a:xfrm>
          <a:prstGeom prst="can">
            <a:avLst>
              <a:gd name="adj" fmla="val 50000"/>
            </a:avLst>
          </a:prstGeom>
          <a:solidFill>
            <a:srgbClr val="00B0F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dirty="0" smtClean="0">
                <a:solidFill>
                  <a:schemeClr val="tx1"/>
                </a:solidFill>
              </a:rPr>
              <a:t>Simpulan </a:t>
            </a:r>
          </a:p>
          <a:p>
            <a:pPr algn="ctr">
              <a:defRPr/>
            </a:pPr>
            <a:r>
              <a:rPr lang="id-ID" dirty="0" smtClean="0">
                <a:solidFill>
                  <a:schemeClr val="tx1"/>
                </a:solidFill>
              </a:rPr>
              <a:t>&amp; Saran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Can 25"/>
          <p:cNvSpPr/>
          <p:nvPr/>
        </p:nvSpPr>
        <p:spPr>
          <a:xfrm>
            <a:off x="3786182" y="3762356"/>
            <a:ext cx="1571636" cy="914400"/>
          </a:xfrm>
          <a:prstGeom prst="can">
            <a:avLst>
              <a:gd name="adj" fmla="val 50000"/>
            </a:avLst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dirty="0">
                <a:solidFill>
                  <a:schemeClr val="tx1"/>
                </a:solidFill>
              </a:rPr>
              <a:t>Pembahasan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Can 26"/>
          <p:cNvSpPr/>
          <p:nvPr/>
        </p:nvSpPr>
        <p:spPr>
          <a:xfrm>
            <a:off x="3786182" y="3152756"/>
            <a:ext cx="1571636" cy="914400"/>
          </a:xfrm>
          <a:prstGeom prst="can">
            <a:avLst>
              <a:gd name="adj" fmla="val 50000"/>
            </a:avLst>
          </a:prstGeom>
          <a:solidFill>
            <a:srgbClr val="00B05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dirty="0">
                <a:solidFill>
                  <a:schemeClr val="tx1"/>
                </a:solidFill>
              </a:rPr>
              <a:t>Hasil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Can 27"/>
          <p:cNvSpPr/>
          <p:nvPr/>
        </p:nvSpPr>
        <p:spPr>
          <a:xfrm>
            <a:off x="3786182" y="2543156"/>
            <a:ext cx="1571636" cy="914400"/>
          </a:xfrm>
          <a:prstGeom prst="can">
            <a:avLst>
              <a:gd name="adj" fmla="val 50000"/>
            </a:avLst>
          </a:prstGeom>
          <a:solidFill>
            <a:srgbClr val="92D05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dirty="0">
                <a:solidFill>
                  <a:schemeClr val="tx1"/>
                </a:solidFill>
              </a:rPr>
              <a:t>Metode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" name="Can 28"/>
          <p:cNvSpPr/>
          <p:nvPr/>
        </p:nvSpPr>
        <p:spPr>
          <a:xfrm>
            <a:off x="3786182" y="1933556"/>
            <a:ext cx="1571636" cy="914400"/>
          </a:xfrm>
          <a:prstGeom prst="can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dirty="0">
                <a:solidFill>
                  <a:schemeClr val="tx1"/>
                </a:solidFill>
              </a:rPr>
              <a:t>Pendahuluan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Can 29"/>
          <p:cNvSpPr/>
          <p:nvPr/>
        </p:nvSpPr>
        <p:spPr>
          <a:xfrm>
            <a:off x="3786182" y="1323956"/>
            <a:ext cx="1571636" cy="914400"/>
          </a:xfrm>
          <a:prstGeom prst="can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dirty="0">
                <a:solidFill>
                  <a:schemeClr val="tx1"/>
                </a:solidFill>
              </a:rPr>
              <a:t>Abstrak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1" name="Can 30"/>
          <p:cNvSpPr/>
          <p:nvPr/>
        </p:nvSpPr>
        <p:spPr>
          <a:xfrm>
            <a:off x="3786182" y="714356"/>
            <a:ext cx="1571636" cy="914400"/>
          </a:xfrm>
          <a:prstGeom prst="can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dirty="0" smtClean="0">
                <a:solidFill>
                  <a:schemeClr val="tx1"/>
                </a:solidFill>
              </a:rPr>
              <a:t>Topik/Judul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671882" y="2924156"/>
            <a:ext cx="1371600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latin typeface="+mj-lt"/>
              </a:rPr>
              <a:t>   </a:t>
            </a:r>
            <a:endParaRPr lang="en-US" dirty="0">
              <a:latin typeface="+mj-lt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905000" y="5981700"/>
            <a:ext cx="1600200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schemeClr val="bg1"/>
                </a:solidFill>
                <a:latin typeface="+mj-lt"/>
              </a:rPr>
              <a:t>SMK/U</a:t>
            </a:r>
            <a:endParaRPr 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6" name="Left-Right Arrow 85"/>
          <p:cNvSpPr/>
          <p:nvPr/>
        </p:nvSpPr>
        <p:spPr>
          <a:xfrm>
            <a:off x="5572132" y="3429000"/>
            <a:ext cx="1219200" cy="609600"/>
          </a:xfrm>
          <a:prstGeom prst="left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7" name="Left-Right Arrow 86"/>
          <p:cNvSpPr/>
          <p:nvPr/>
        </p:nvSpPr>
        <p:spPr>
          <a:xfrm>
            <a:off x="2428860" y="3357562"/>
            <a:ext cx="1219200" cy="609600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6" name="Can 55"/>
          <p:cNvSpPr/>
          <p:nvPr/>
        </p:nvSpPr>
        <p:spPr>
          <a:xfrm>
            <a:off x="7072330" y="5662594"/>
            <a:ext cx="1571636" cy="914400"/>
          </a:xfrm>
          <a:prstGeom prst="can">
            <a:avLst>
              <a:gd name="adj" fmla="val 50000"/>
            </a:avLst>
          </a:prstGeom>
          <a:solidFill>
            <a:srgbClr val="003DB8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 dirty="0" smtClean="0">
              <a:solidFill>
                <a:schemeClr val="tx1"/>
              </a:solidFill>
              <a:latin typeface="+mj-lt"/>
            </a:endParaRPr>
          </a:p>
          <a:p>
            <a:pPr algn="ctr">
              <a:defRPr/>
            </a:pPr>
            <a:r>
              <a:rPr lang="id-ID" dirty="0" smtClean="0">
                <a:solidFill>
                  <a:schemeClr val="tx1"/>
                </a:solidFill>
                <a:latin typeface="+mj-lt"/>
              </a:rPr>
              <a:t>Daftar Pustaka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7" name="Can 56"/>
          <p:cNvSpPr/>
          <p:nvPr/>
        </p:nvSpPr>
        <p:spPr>
          <a:xfrm>
            <a:off x="7072330" y="5052994"/>
            <a:ext cx="1571636" cy="914400"/>
          </a:xfrm>
          <a:prstGeom prst="can">
            <a:avLst>
              <a:gd name="adj" fmla="val 50000"/>
            </a:avLst>
          </a:prstGeom>
          <a:solidFill>
            <a:srgbClr val="0070C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dirty="0" smtClean="0">
                <a:solidFill>
                  <a:schemeClr val="tx1"/>
                </a:solidFill>
                <a:latin typeface="+mj-lt"/>
              </a:rPr>
              <a:t>Persantunan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8" name="Can 57"/>
          <p:cNvSpPr/>
          <p:nvPr/>
        </p:nvSpPr>
        <p:spPr>
          <a:xfrm>
            <a:off x="7072330" y="4443394"/>
            <a:ext cx="1571636" cy="914400"/>
          </a:xfrm>
          <a:prstGeom prst="can">
            <a:avLst>
              <a:gd name="adj" fmla="val 50000"/>
            </a:avLst>
          </a:prstGeom>
          <a:solidFill>
            <a:srgbClr val="00B0F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dirty="0" smtClean="0">
                <a:solidFill>
                  <a:schemeClr val="tx1"/>
                </a:solidFill>
                <a:latin typeface="+mj-lt"/>
              </a:rPr>
              <a:t>Simpulan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9" name="Can 58"/>
          <p:cNvSpPr/>
          <p:nvPr/>
        </p:nvSpPr>
        <p:spPr>
          <a:xfrm>
            <a:off x="7072330" y="3833794"/>
            <a:ext cx="1571636" cy="914400"/>
          </a:xfrm>
          <a:prstGeom prst="can">
            <a:avLst>
              <a:gd name="adj" fmla="val 50000"/>
            </a:avLst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dirty="0" smtClean="0">
                <a:solidFill>
                  <a:schemeClr val="tx1"/>
                </a:solidFill>
                <a:latin typeface="+mj-lt"/>
              </a:rPr>
              <a:t>Pembahasan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0" name="Can 59"/>
          <p:cNvSpPr/>
          <p:nvPr/>
        </p:nvSpPr>
        <p:spPr>
          <a:xfrm>
            <a:off x="7072330" y="3224194"/>
            <a:ext cx="1571636" cy="914400"/>
          </a:xfrm>
          <a:prstGeom prst="can">
            <a:avLst>
              <a:gd name="adj" fmla="val 50000"/>
            </a:avLst>
          </a:prstGeom>
          <a:solidFill>
            <a:srgbClr val="00B05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dirty="0" smtClean="0">
                <a:solidFill>
                  <a:schemeClr val="tx1"/>
                </a:solidFill>
                <a:latin typeface="+mj-lt"/>
              </a:rPr>
              <a:t>Hasil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2" name="Can 61"/>
          <p:cNvSpPr/>
          <p:nvPr/>
        </p:nvSpPr>
        <p:spPr>
          <a:xfrm>
            <a:off x="7072330" y="2614594"/>
            <a:ext cx="1571636" cy="914400"/>
          </a:xfrm>
          <a:prstGeom prst="can">
            <a:avLst>
              <a:gd name="adj" fmla="val 50000"/>
            </a:avLst>
          </a:prstGeom>
          <a:solidFill>
            <a:srgbClr val="92D05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dirty="0" smtClean="0">
                <a:solidFill>
                  <a:schemeClr val="tx1"/>
                </a:solidFill>
                <a:latin typeface="+mj-lt"/>
              </a:rPr>
              <a:t>Metode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3" name="Can 62"/>
          <p:cNvSpPr/>
          <p:nvPr/>
        </p:nvSpPr>
        <p:spPr>
          <a:xfrm>
            <a:off x="7072330" y="2004994"/>
            <a:ext cx="1571636" cy="914400"/>
          </a:xfrm>
          <a:prstGeom prst="can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 dirty="0" smtClean="0">
              <a:solidFill>
                <a:schemeClr val="tx1"/>
              </a:solidFill>
              <a:latin typeface="+mj-lt"/>
            </a:endParaRPr>
          </a:p>
          <a:p>
            <a:pPr algn="ctr">
              <a:defRPr/>
            </a:pPr>
            <a:r>
              <a:rPr lang="id-ID" dirty="0" smtClean="0">
                <a:solidFill>
                  <a:schemeClr val="tx1"/>
                </a:solidFill>
                <a:latin typeface="+mj-lt"/>
              </a:rPr>
              <a:t>Pendahuluan</a:t>
            </a:r>
            <a:endParaRPr lang="en-US" dirty="0">
              <a:solidFill>
                <a:schemeClr val="tx1"/>
              </a:solidFill>
              <a:latin typeface="+mj-lt"/>
            </a:endParaRPr>
          </a:p>
          <a:p>
            <a:pPr algn="ctr">
              <a:defRPr/>
            </a:pP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4" name="Can 63"/>
          <p:cNvSpPr/>
          <p:nvPr/>
        </p:nvSpPr>
        <p:spPr>
          <a:xfrm>
            <a:off x="7072330" y="1395394"/>
            <a:ext cx="1571636" cy="914400"/>
          </a:xfrm>
          <a:prstGeom prst="can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dirty="0" smtClean="0">
                <a:solidFill>
                  <a:schemeClr val="tx1"/>
                </a:solidFill>
                <a:latin typeface="+mj-lt"/>
              </a:rPr>
              <a:t>Abstrak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5" name="Can 64"/>
          <p:cNvSpPr/>
          <p:nvPr/>
        </p:nvSpPr>
        <p:spPr>
          <a:xfrm>
            <a:off x="7072330" y="785794"/>
            <a:ext cx="1571636" cy="914400"/>
          </a:xfrm>
          <a:prstGeom prst="can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dirty="0" smtClean="0">
                <a:solidFill>
                  <a:schemeClr val="tx1"/>
                </a:solidFill>
                <a:latin typeface="+mj-lt"/>
              </a:rPr>
              <a:t>Judul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958030" y="2995594"/>
            <a:ext cx="1371600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latin typeface="+mj-lt"/>
              </a:rPr>
              <a:t>   </a:t>
            </a:r>
            <a:endParaRPr lang="en-US" dirty="0">
              <a:latin typeface="+mj-lt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880638" y="142852"/>
            <a:ext cx="11910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Proposal</a:t>
            </a:r>
          </a:p>
          <a:p>
            <a:r>
              <a:rPr lang="id-ID" dirty="0" smtClean="0"/>
              <a:t>Penelitian</a:t>
            </a:r>
            <a:endParaRPr lang="id-ID" dirty="0"/>
          </a:p>
        </p:txBody>
      </p:sp>
      <p:sp>
        <p:nvSpPr>
          <p:cNvPr id="79" name="TextBox 78"/>
          <p:cNvSpPr txBox="1"/>
          <p:nvPr/>
        </p:nvSpPr>
        <p:spPr>
          <a:xfrm>
            <a:off x="3929058" y="142852"/>
            <a:ext cx="11910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Laporan</a:t>
            </a:r>
          </a:p>
          <a:p>
            <a:r>
              <a:rPr lang="id-ID" dirty="0" smtClean="0"/>
              <a:t>Penelitian</a:t>
            </a:r>
            <a:endParaRPr lang="id-ID" dirty="0"/>
          </a:p>
        </p:txBody>
      </p:sp>
      <p:sp>
        <p:nvSpPr>
          <p:cNvPr id="81" name="TextBox 80"/>
          <p:cNvSpPr txBox="1"/>
          <p:nvPr/>
        </p:nvSpPr>
        <p:spPr>
          <a:xfrm>
            <a:off x="7215206" y="214290"/>
            <a:ext cx="11015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Naskah</a:t>
            </a:r>
          </a:p>
          <a:p>
            <a:r>
              <a:rPr lang="id-ID" dirty="0" smtClean="0"/>
              <a:t>Publikasi</a:t>
            </a:r>
            <a:endParaRPr lang="id-ID" dirty="0"/>
          </a:p>
        </p:txBody>
      </p:sp>
      <p:sp>
        <p:nvSpPr>
          <p:cNvPr id="85" name="Can 84"/>
          <p:cNvSpPr/>
          <p:nvPr/>
        </p:nvSpPr>
        <p:spPr>
          <a:xfrm>
            <a:off x="714348" y="5662594"/>
            <a:ext cx="1571636" cy="914400"/>
          </a:xfrm>
          <a:prstGeom prst="can">
            <a:avLst>
              <a:gd name="adj" fmla="val 50000"/>
            </a:avLst>
          </a:prstGeom>
          <a:solidFill>
            <a:srgbClr val="004BE2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dirty="0" smtClean="0">
                <a:solidFill>
                  <a:schemeClr val="tx1"/>
                </a:solidFill>
                <a:latin typeface="+mj-lt"/>
              </a:rPr>
              <a:t>Biodata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8" name="Can 87"/>
          <p:cNvSpPr/>
          <p:nvPr/>
        </p:nvSpPr>
        <p:spPr>
          <a:xfrm>
            <a:off x="714348" y="5052994"/>
            <a:ext cx="1571636" cy="914400"/>
          </a:xfrm>
          <a:prstGeom prst="can">
            <a:avLst>
              <a:gd name="adj" fmla="val 50000"/>
            </a:avLst>
          </a:prstGeom>
          <a:solidFill>
            <a:srgbClr val="0070C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dirty="0" smtClean="0">
                <a:solidFill>
                  <a:schemeClr val="tx1"/>
                </a:solidFill>
              </a:rPr>
              <a:t>Rencana</a:t>
            </a:r>
          </a:p>
          <a:p>
            <a:pPr algn="ctr">
              <a:defRPr/>
            </a:pPr>
            <a:r>
              <a:rPr lang="id-ID" dirty="0" smtClean="0">
                <a:solidFill>
                  <a:schemeClr val="tx1"/>
                </a:solidFill>
              </a:rPr>
              <a:t>Anggaran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9" name="Can 88"/>
          <p:cNvSpPr/>
          <p:nvPr/>
        </p:nvSpPr>
        <p:spPr>
          <a:xfrm>
            <a:off x="714348" y="4443394"/>
            <a:ext cx="1571636" cy="914400"/>
          </a:xfrm>
          <a:prstGeom prst="can">
            <a:avLst>
              <a:gd name="adj" fmla="val 50000"/>
            </a:avLst>
          </a:prstGeom>
          <a:solidFill>
            <a:srgbClr val="00B0F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dirty="0">
                <a:solidFill>
                  <a:schemeClr val="tx1"/>
                </a:solidFill>
              </a:rPr>
              <a:t>Daftar Pustaka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0" name="Can 89"/>
          <p:cNvSpPr/>
          <p:nvPr/>
        </p:nvSpPr>
        <p:spPr>
          <a:xfrm>
            <a:off x="714348" y="3833794"/>
            <a:ext cx="1571636" cy="914400"/>
          </a:xfrm>
          <a:prstGeom prst="can">
            <a:avLst>
              <a:gd name="adj" fmla="val 50000"/>
            </a:avLst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dirty="0">
                <a:solidFill>
                  <a:schemeClr val="tx1"/>
                </a:solidFill>
              </a:rPr>
              <a:t>Metode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3" name="Can 92"/>
          <p:cNvSpPr/>
          <p:nvPr/>
        </p:nvSpPr>
        <p:spPr>
          <a:xfrm>
            <a:off x="714348" y="3224194"/>
            <a:ext cx="1571636" cy="914400"/>
          </a:xfrm>
          <a:prstGeom prst="can">
            <a:avLst>
              <a:gd name="adj" fmla="val 50000"/>
            </a:avLst>
          </a:prstGeom>
          <a:solidFill>
            <a:srgbClr val="00B05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dirty="0">
                <a:solidFill>
                  <a:schemeClr val="tx1"/>
                </a:solidFill>
              </a:rPr>
              <a:t>Tinjauan Pustaka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4" name="Can 93"/>
          <p:cNvSpPr/>
          <p:nvPr/>
        </p:nvSpPr>
        <p:spPr>
          <a:xfrm>
            <a:off x="714348" y="2614594"/>
            <a:ext cx="1571636" cy="914400"/>
          </a:xfrm>
          <a:prstGeom prst="can">
            <a:avLst>
              <a:gd name="adj" fmla="val 50000"/>
            </a:avLst>
          </a:prstGeom>
          <a:solidFill>
            <a:srgbClr val="92D05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dirty="0">
                <a:solidFill>
                  <a:schemeClr val="tx1"/>
                </a:solidFill>
              </a:rPr>
              <a:t>Manfaat Penelitian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5" name="Can 94"/>
          <p:cNvSpPr/>
          <p:nvPr/>
        </p:nvSpPr>
        <p:spPr>
          <a:xfrm>
            <a:off x="714348" y="2004994"/>
            <a:ext cx="1571636" cy="914400"/>
          </a:xfrm>
          <a:prstGeom prst="can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dirty="0">
                <a:solidFill>
                  <a:schemeClr val="tx1"/>
                </a:solidFill>
              </a:rPr>
              <a:t>Perumusan, Tujuan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6" name="Can 95"/>
          <p:cNvSpPr/>
          <p:nvPr/>
        </p:nvSpPr>
        <p:spPr>
          <a:xfrm>
            <a:off x="714348" y="1395394"/>
            <a:ext cx="1571636" cy="914400"/>
          </a:xfrm>
          <a:prstGeom prst="can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dirty="0" smtClean="0">
                <a:solidFill>
                  <a:schemeClr val="tx1"/>
                </a:solidFill>
              </a:rPr>
              <a:t>Ringkasan Rencana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7" name="Can 96"/>
          <p:cNvSpPr/>
          <p:nvPr/>
        </p:nvSpPr>
        <p:spPr>
          <a:xfrm>
            <a:off x="714348" y="785794"/>
            <a:ext cx="1571636" cy="914400"/>
          </a:xfrm>
          <a:prstGeom prst="can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dirty="0" smtClean="0">
                <a:solidFill>
                  <a:schemeClr val="tx1"/>
                </a:solidFill>
              </a:rPr>
              <a:t>Topik/Judul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600048" y="2995594"/>
            <a:ext cx="1371600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latin typeface="+mj-lt"/>
              </a:rPr>
              <a:t>   </a:t>
            </a:r>
            <a:endParaRPr lang="en-US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idx="1"/>
          </p:nvPr>
        </p:nvSpPr>
        <p:spPr>
          <a:xfrm>
            <a:off x="711200" y="228600"/>
            <a:ext cx="7772400" cy="4989513"/>
          </a:xfrm>
        </p:spPr>
        <p:txBody>
          <a:bodyPr>
            <a:normAutofit/>
          </a:bodyPr>
          <a:lstStyle/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id-ID" sz="2400" b="1" dirty="0" smtClean="0">
                <a:latin typeface="+mj-lt"/>
              </a:rPr>
              <a:t>RASIONALKAN PROPORSI NASKAH HASIL PENELITIAN</a:t>
            </a:r>
          </a:p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id-ID" sz="1800" b="1" dirty="0" smtClean="0">
                <a:latin typeface="+mj-lt"/>
              </a:rPr>
              <a:t>JUDUL </a:t>
            </a:r>
            <a:r>
              <a:rPr lang="id-ID" sz="1800" b="1" dirty="0">
                <a:latin typeface="+mj-lt"/>
              </a:rPr>
              <a:t>ARTIKEL</a:t>
            </a:r>
          </a:p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id-ID" sz="1800" dirty="0">
                <a:latin typeface="+mj-lt"/>
              </a:rPr>
              <a:t>Nama Penulis (-penulis)</a:t>
            </a:r>
          </a:p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id-ID" sz="1800" dirty="0">
                <a:latin typeface="+mj-lt"/>
              </a:rPr>
              <a:t>Unit Kerja</a:t>
            </a:r>
            <a:r>
              <a:rPr lang="en-US" sz="1800" dirty="0">
                <a:latin typeface="+mj-lt"/>
              </a:rPr>
              <a:t>, </a:t>
            </a:r>
            <a:r>
              <a:rPr lang="id-ID" sz="1800" dirty="0" smtClean="0">
                <a:latin typeface="+mj-lt"/>
              </a:rPr>
              <a:t>Alamat</a:t>
            </a:r>
            <a:endParaRPr lang="id-ID" sz="1800" dirty="0">
              <a:latin typeface="+mj-lt"/>
            </a:endParaRPr>
          </a:p>
        </p:txBody>
      </p:sp>
      <p:sp>
        <p:nvSpPr>
          <p:cNvPr id="9219" name="Line 3"/>
          <p:cNvSpPr>
            <a:spLocks noChangeShapeType="1"/>
          </p:cNvSpPr>
          <p:nvPr/>
        </p:nvSpPr>
        <p:spPr bwMode="auto">
          <a:xfrm>
            <a:off x="1285852" y="1714488"/>
            <a:ext cx="68072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id-ID"/>
          </a:p>
        </p:txBody>
      </p:sp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344488" y="1943100"/>
            <a:ext cx="3719512" cy="13668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id-ID" sz="2000" dirty="0">
                <a:latin typeface="+mj-lt"/>
              </a:rPr>
              <a:t>Abstrak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id-ID" sz="2400" dirty="0">
                <a:latin typeface="+mj-lt"/>
              </a:rPr>
              <a:t>____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id-ID" dirty="0">
                <a:latin typeface="+mj-lt"/>
              </a:rPr>
              <a:t>Kata kunci</a:t>
            </a:r>
          </a:p>
        </p:txBody>
      </p: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381000" y="3429000"/>
            <a:ext cx="3657600" cy="1411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id-ID" sz="2000" dirty="0">
                <a:latin typeface="+mj-lt"/>
              </a:rPr>
              <a:t>Latar Belakang</a:t>
            </a:r>
          </a:p>
          <a:p>
            <a:pPr eaLnBrk="1" hangingPunct="1">
              <a:spcBef>
                <a:spcPct val="50000"/>
              </a:spcBef>
              <a:defRPr/>
            </a:pPr>
            <a:endParaRPr lang="id-ID" sz="2000" dirty="0"/>
          </a:p>
          <a:p>
            <a:pPr eaLnBrk="1" hangingPunct="1">
              <a:spcBef>
                <a:spcPct val="50000"/>
              </a:spcBef>
              <a:defRPr/>
            </a:pPr>
            <a:endParaRPr lang="id-ID" sz="2400" dirty="0"/>
          </a:p>
        </p:txBody>
      </p:sp>
      <p:sp>
        <p:nvSpPr>
          <p:cNvPr id="48134" name="Text Box 6"/>
          <p:cNvSpPr txBox="1">
            <a:spLocks noChangeArrowheads="1"/>
          </p:cNvSpPr>
          <p:nvPr/>
        </p:nvSpPr>
        <p:spPr bwMode="auto">
          <a:xfrm>
            <a:off x="406400" y="5029200"/>
            <a:ext cx="3632200" cy="1501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id-ID" sz="2000" dirty="0">
                <a:latin typeface="+mj-lt"/>
              </a:rPr>
              <a:t>Metode</a:t>
            </a:r>
          </a:p>
          <a:p>
            <a:pPr eaLnBrk="1" hangingPunct="1">
              <a:spcBef>
                <a:spcPct val="50000"/>
              </a:spcBef>
              <a:defRPr/>
            </a:pPr>
            <a:endParaRPr lang="id-ID" sz="2400" dirty="0"/>
          </a:p>
          <a:p>
            <a:pPr eaLnBrk="1" hangingPunct="1">
              <a:spcBef>
                <a:spcPct val="50000"/>
              </a:spcBef>
              <a:defRPr/>
            </a:pPr>
            <a:endParaRPr lang="id-ID" sz="2400" dirty="0"/>
          </a:p>
        </p:txBody>
      </p:sp>
      <p:sp>
        <p:nvSpPr>
          <p:cNvPr id="48135" name="Text Box 7"/>
          <p:cNvSpPr txBox="1">
            <a:spLocks noChangeArrowheads="1"/>
          </p:cNvSpPr>
          <p:nvPr/>
        </p:nvSpPr>
        <p:spPr bwMode="auto">
          <a:xfrm>
            <a:off x="4470400" y="1943100"/>
            <a:ext cx="4165600" cy="1600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1" hangingPunct="1">
              <a:spcBef>
                <a:spcPct val="50000"/>
              </a:spcBef>
              <a:defRPr/>
            </a:pPr>
            <a:r>
              <a:rPr lang="id-ID" sz="2000" dirty="0">
                <a:latin typeface="+mj-lt"/>
              </a:rPr>
              <a:t>Hasil</a:t>
            </a:r>
          </a:p>
          <a:p>
            <a:pPr eaLnBrk="1" hangingPunct="1">
              <a:spcBef>
                <a:spcPct val="50000"/>
              </a:spcBef>
              <a:defRPr/>
            </a:pPr>
            <a:endParaRPr lang="id-ID" sz="2000" dirty="0">
              <a:latin typeface="+mj-lt"/>
            </a:endParaRPr>
          </a:p>
          <a:p>
            <a:pPr eaLnBrk="1" hangingPunct="1">
              <a:spcBef>
                <a:spcPct val="50000"/>
              </a:spcBef>
              <a:defRPr/>
            </a:pPr>
            <a:endParaRPr lang="id-ID" sz="2400" dirty="0">
              <a:latin typeface="+mj-lt"/>
            </a:endParaRPr>
          </a:p>
          <a:p>
            <a:pPr eaLnBrk="1" hangingPunct="1">
              <a:spcBef>
                <a:spcPct val="50000"/>
              </a:spcBef>
              <a:defRPr/>
            </a:pPr>
            <a:endParaRPr lang="id-ID" sz="2400" dirty="0">
              <a:latin typeface="+mj-lt"/>
            </a:endParaRPr>
          </a:p>
          <a:p>
            <a:pPr eaLnBrk="1" hangingPunct="1">
              <a:spcBef>
                <a:spcPct val="50000"/>
              </a:spcBef>
              <a:defRPr/>
            </a:pPr>
            <a:endParaRPr lang="id-ID" sz="2400" dirty="0">
              <a:latin typeface="+mj-lt"/>
            </a:endParaRPr>
          </a:p>
          <a:p>
            <a:pPr eaLnBrk="1" hangingPunct="1">
              <a:spcBef>
                <a:spcPct val="50000"/>
              </a:spcBef>
              <a:defRPr/>
            </a:pPr>
            <a:endParaRPr lang="id-ID" sz="2400" dirty="0">
              <a:latin typeface="+mj-lt"/>
            </a:endParaRPr>
          </a:p>
          <a:p>
            <a:pPr eaLnBrk="1" hangingPunct="1">
              <a:spcBef>
                <a:spcPct val="50000"/>
              </a:spcBef>
              <a:defRPr/>
            </a:pPr>
            <a:endParaRPr lang="id-ID" sz="2400" dirty="0">
              <a:latin typeface="+mj-lt"/>
            </a:endParaRPr>
          </a:p>
        </p:txBody>
      </p:sp>
      <p:sp>
        <p:nvSpPr>
          <p:cNvPr id="48136" name="Text Box 8"/>
          <p:cNvSpPr txBox="1">
            <a:spLocks noChangeArrowheads="1"/>
          </p:cNvSpPr>
          <p:nvPr/>
        </p:nvSpPr>
        <p:spPr bwMode="auto">
          <a:xfrm>
            <a:off x="4470400" y="3600450"/>
            <a:ext cx="4125913" cy="1885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1" hangingPunct="1">
              <a:spcBef>
                <a:spcPct val="50000"/>
              </a:spcBef>
              <a:defRPr/>
            </a:pPr>
            <a:r>
              <a:rPr lang="id-ID" sz="2000" dirty="0">
                <a:latin typeface="+mj-lt"/>
              </a:rPr>
              <a:t>Pembahasan, Simpulan, Saran</a:t>
            </a:r>
          </a:p>
        </p:txBody>
      </p:sp>
      <p:sp>
        <p:nvSpPr>
          <p:cNvPr id="48137" name="Text Box 9"/>
          <p:cNvSpPr txBox="1">
            <a:spLocks noChangeArrowheads="1"/>
          </p:cNvSpPr>
          <p:nvPr/>
        </p:nvSpPr>
        <p:spPr bwMode="auto">
          <a:xfrm>
            <a:off x="4470400" y="5600700"/>
            <a:ext cx="4125913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id-ID" sz="2000" dirty="0">
                <a:latin typeface="+mj-lt"/>
              </a:rPr>
              <a:t>Ucapan Terima Kasih</a:t>
            </a:r>
          </a:p>
        </p:txBody>
      </p:sp>
      <p:sp>
        <p:nvSpPr>
          <p:cNvPr id="48138" name="Text Box 10"/>
          <p:cNvSpPr txBox="1">
            <a:spLocks noChangeArrowheads="1"/>
          </p:cNvSpPr>
          <p:nvPr/>
        </p:nvSpPr>
        <p:spPr bwMode="auto">
          <a:xfrm>
            <a:off x="4470400" y="6115050"/>
            <a:ext cx="4125913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id-ID" sz="2000" dirty="0">
                <a:latin typeface="+mj-lt"/>
              </a:rPr>
              <a:t>Daftar Pustaka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id-ID" sz="4000" b="1" dirty="0" smtClean="0"/>
              <a:t>Proses Penyiapan &amp; Penerbitan Artikel</a:t>
            </a:r>
            <a:endParaRPr lang="en-GB" sz="4000" b="1" dirty="0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id-ID" sz="2400" dirty="0" smtClean="0"/>
              <a:t>Memilih berkala yang sesuai</a:t>
            </a:r>
          </a:p>
          <a:p>
            <a:pPr eaLnBrk="1" hangingPunct="1">
              <a:lnSpc>
                <a:spcPct val="80000"/>
              </a:lnSpc>
            </a:pPr>
            <a:r>
              <a:rPr lang="id-ID" sz="2400" dirty="0" smtClean="0"/>
              <a:t>Mencari </a:t>
            </a:r>
            <a:r>
              <a:rPr lang="id-ID" sz="2400" i="1" dirty="0" smtClean="0"/>
              <a:t>instruction for authors</a:t>
            </a:r>
            <a:endParaRPr lang="id-ID" sz="2400" dirty="0" smtClean="0"/>
          </a:p>
          <a:p>
            <a:pPr eaLnBrk="1" hangingPunct="1">
              <a:lnSpc>
                <a:spcPct val="80000"/>
              </a:lnSpc>
            </a:pPr>
            <a:r>
              <a:rPr lang="id-ID" sz="2400" dirty="0" smtClean="0"/>
              <a:t>Mencari satu contoh artikel yang sudah terbit</a:t>
            </a:r>
          </a:p>
          <a:p>
            <a:pPr eaLnBrk="1" hangingPunct="1">
              <a:lnSpc>
                <a:spcPct val="80000"/>
              </a:lnSpc>
            </a:pPr>
            <a:r>
              <a:rPr lang="id-ID" sz="2400" dirty="0" smtClean="0"/>
              <a:t>Menulis  artikel menurut petunjuk</a:t>
            </a:r>
          </a:p>
          <a:p>
            <a:pPr eaLnBrk="1" hangingPunct="1">
              <a:lnSpc>
                <a:spcPct val="80000"/>
              </a:lnSpc>
            </a:pPr>
            <a:r>
              <a:rPr lang="id-ID" sz="2400" dirty="0" smtClean="0"/>
              <a:t>Mengirim naskah</a:t>
            </a:r>
          </a:p>
          <a:p>
            <a:pPr eaLnBrk="1" hangingPunct="1">
              <a:lnSpc>
                <a:spcPct val="80000"/>
              </a:lnSpc>
            </a:pPr>
            <a:r>
              <a:rPr lang="id-ID" sz="2400" dirty="0" smtClean="0"/>
              <a:t>Mengembalikan naskah kepada </a:t>
            </a:r>
            <a:r>
              <a:rPr lang="id-ID" sz="2400" i="1" dirty="0" smtClean="0"/>
              <a:t>editor-in-chief</a:t>
            </a:r>
            <a:endParaRPr lang="id-ID" sz="2400" dirty="0" smtClean="0"/>
          </a:p>
          <a:p>
            <a:pPr eaLnBrk="1" hangingPunct="1">
              <a:lnSpc>
                <a:spcPct val="80000"/>
              </a:lnSpc>
            </a:pPr>
            <a:r>
              <a:rPr lang="id-ID" sz="2400" dirty="0" smtClean="0"/>
              <a:t>Memperbaiki naskah</a:t>
            </a:r>
          </a:p>
          <a:p>
            <a:pPr eaLnBrk="1" hangingPunct="1">
              <a:lnSpc>
                <a:spcPct val="80000"/>
              </a:lnSpc>
            </a:pPr>
            <a:r>
              <a:rPr lang="id-ID" sz="2400" dirty="0" smtClean="0"/>
              <a:t>Mengirim naskah yang sudah diperbaiki</a:t>
            </a:r>
          </a:p>
          <a:p>
            <a:pPr eaLnBrk="1" hangingPunct="1">
              <a:lnSpc>
                <a:spcPct val="80000"/>
              </a:lnSpc>
            </a:pPr>
            <a:r>
              <a:rPr lang="id-ID" sz="2400" dirty="0" smtClean="0"/>
              <a:t>Memeriksa </a:t>
            </a:r>
            <a:r>
              <a:rPr lang="id-ID" sz="2400" i="1" dirty="0" smtClean="0"/>
              <a:t>galley proof</a:t>
            </a:r>
            <a:endParaRPr lang="id-ID" sz="2400" dirty="0" smtClean="0"/>
          </a:p>
          <a:p>
            <a:pPr eaLnBrk="1" hangingPunct="1">
              <a:lnSpc>
                <a:spcPct val="80000"/>
              </a:lnSpc>
            </a:pPr>
            <a:r>
              <a:rPr lang="id-ID" sz="2400" dirty="0" smtClean="0"/>
              <a:t>Menyelesaikan syarat administrasi</a:t>
            </a:r>
          </a:p>
          <a:p>
            <a:pPr eaLnBrk="1" hangingPunct="1">
              <a:lnSpc>
                <a:spcPct val="80000"/>
              </a:lnSpc>
            </a:pPr>
            <a:r>
              <a:rPr lang="id-ID" sz="2400" dirty="0" smtClean="0"/>
              <a:t>Memesan </a:t>
            </a:r>
            <a:r>
              <a:rPr lang="id-ID" sz="2400" i="1" dirty="0" smtClean="0"/>
              <a:t>reprints</a:t>
            </a:r>
          </a:p>
          <a:p>
            <a:pPr eaLnBrk="1" hangingPunct="1">
              <a:lnSpc>
                <a:spcPct val="80000"/>
              </a:lnSpc>
            </a:pPr>
            <a:r>
              <a:rPr lang="id-ID" sz="2400" dirty="0" smtClean="0"/>
              <a:t>Menerima </a:t>
            </a:r>
            <a:r>
              <a:rPr lang="id-ID" sz="2400" i="1" dirty="0" smtClean="0"/>
              <a:t>reprints</a:t>
            </a:r>
            <a:endParaRPr lang="id-ID" sz="24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id-ID" sz="4000" b="1" dirty="0" smtClean="0"/>
              <a:t>Mencari Petunjuk bagi Penulis </a:t>
            </a:r>
            <a:r>
              <a:rPr lang="en-US" sz="4000" b="1" dirty="0" smtClean="0"/>
              <a:t>(</a:t>
            </a:r>
            <a:r>
              <a:rPr lang="en-US" sz="4000" b="1" i="1" dirty="0" smtClean="0"/>
              <a:t>Instruction for Authors</a:t>
            </a:r>
            <a:r>
              <a:rPr lang="en-US" sz="4000" b="1" dirty="0" smtClean="0"/>
              <a:t>)</a:t>
            </a:r>
            <a:endParaRPr lang="en-GB" sz="4000" b="1" dirty="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id-ID" dirty="0" smtClean="0"/>
              <a:t>Bila sudah menemukan berkala ilmiah yang tepat, carilah </a:t>
            </a:r>
            <a:r>
              <a:rPr lang="id-ID" i="1" dirty="0" smtClean="0"/>
              <a:t>instruction for authors</a:t>
            </a:r>
            <a:r>
              <a:rPr lang="id-ID" dirty="0" smtClean="0"/>
              <a:t> pada berkala tersebut atau pada web jurnal itu</a:t>
            </a:r>
          </a:p>
          <a:p>
            <a:pPr eaLnBrk="1" hangingPunct="1"/>
            <a:r>
              <a:rPr lang="id-ID" dirty="0" smtClean="0"/>
              <a:t>Selain itu, dapatkan juga contoh artikel dari edisi terbaru berkala tersebut dan ikuti formatnya</a:t>
            </a:r>
            <a:endParaRPr lang="id-ID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US" sz="4400" b="1" smtClean="0"/>
              <a:t>Judul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229600" cy="464820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800" dirty="0" smtClean="0">
                <a:latin typeface="+mj-lt"/>
              </a:rPr>
              <a:t>Jumlah kata 12-15 kata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800" dirty="0" smtClean="0">
                <a:latin typeface="+mj-lt"/>
              </a:rPr>
              <a:t>Mencerminkan </a:t>
            </a:r>
            <a:r>
              <a:rPr lang="id-ID" sz="2800" dirty="0">
                <a:latin typeface="+mj-lt"/>
              </a:rPr>
              <a:t>isi dengan pas </a:t>
            </a:r>
            <a:endParaRPr lang="id-ID" sz="2800" dirty="0" smtClean="0">
              <a:latin typeface="+mj-lt"/>
            </a:endParaRP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800" dirty="0" smtClean="0">
                <a:latin typeface="+mj-lt"/>
              </a:rPr>
              <a:t>Memuat kata-kata kunci  </a:t>
            </a:r>
            <a:endParaRPr lang="id-ID" sz="2800" dirty="0">
              <a:latin typeface="+mj-lt"/>
            </a:endParaRP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800" dirty="0" smtClean="0">
                <a:latin typeface="+mj-lt"/>
              </a:rPr>
              <a:t>Tidak ada singkatan, rumus, jargon</a:t>
            </a:r>
            <a:endParaRPr lang="id-ID" sz="2800" dirty="0">
              <a:latin typeface="+mj-lt"/>
            </a:endParaRP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800" dirty="0" smtClean="0">
                <a:latin typeface="+mj-lt"/>
              </a:rPr>
              <a:t>Tidak ada kata “pengaruh”, “studi”, “beberapa”, “pengamatan pada”, ...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800" dirty="0" smtClean="0">
                <a:latin typeface="+mj-lt"/>
              </a:rPr>
              <a:t>Biasanya tidak mengandung kata kerja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800" dirty="0" smtClean="0">
                <a:latin typeface="+mj-lt"/>
              </a:rPr>
              <a:t>Tak ada metafora seperti puisi, peribahasa 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800" dirty="0" smtClean="0">
                <a:latin typeface="+mj-lt"/>
              </a:rPr>
              <a:t>Terjemahannya </a:t>
            </a:r>
            <a:r>
              <a:rPr lang="id-ID" sz="2800" dirty="0">
                <a:latin typeface="+mj-lt"/>
              </a:rPr>
              <a:t>dalam bahasa </a:t>
            </a:r>
            <a:r>
              <a:rPr lang="id-ID" sz="2800" dirty="0" smtClean="0">
                <a:latin typeface="+mj-lt"/>
              </a:rPr>
              <a:t>Inggris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800" dirty="0" smtClean="0">
                <a:latin typeface="+mj-lt"/>
              </a:rPr>
              <a:t>Contoh kurang baik: “Beras: Materi sejati untuk hidup”</a:t>
            </a:r>
            <a:endParaRPr lang="id-ID" sz="2800" dirty="0">
              <a:latin typeface="+mj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id-ID" sz="4400" b="1" smtClean="0"/>
              <a:t>Penulis</a:t>
            </a:r>
            <a:endParaRPr lang="en-US" sz="4400" b="1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229600" cy="464820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800" dirty="0" smtClean="0">
                <a:latin typeface="+mj-lt"/>
              </a:rPr>
              <a:t>Urutan </a:t>
            </a:r>
            <a:r>
              <a:rPr lang="id-ID" sz="2800" dirty="0">
                <a:latin typeface="+mj-lt"/>
              </a:rPr>
              <a:t>nama penulis </a:t>
            </a:r>
            <a:r>
              <a:rPr lang="id-ID" sz="2800" dirty="0" smtClean="0">
                <a:latin typeface="+mj-lt"/>
              </a:rPr>
              <a:t>harus sudah disepakati </a:t>
            </a:r>
            <a:endParaRPr lang="id-ID" sz="2800" dirty="0">
              <a:latin typeface="+mj-lt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800" dirty="0" smtClean="0">
                <a:latin typeface="+mj-lt"/>
              </a:rPr>
              <a:t>Penulis harus bertanggung jawab atas isi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800" dirty="0" smtClean="0">
                <a:latin typeface="+mj-lt"/>
              </a:rPr>
              <a:t>Taat </a:t>
            </a:r>
            <a:r>
              <a:rPr lang="id-ID" sz="2800" dirty="0">
                <a:latin typeface="+mj-lt"/>
              </a:rPr>
              <a:t>asas dalam menuliskan nama, khususnya mereka yang tidak memiliki nama </a:t>
            </a:r>
            <a:r>
              <a:rPr lang="id-ID" sz="2800" dirty="0" smtClean="0">
                <a:latin typeface="+mj-lt"/>
              </a:rPr>
              <a:t>keluarga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800" dirty="0" smtClean="0">
                <a:latin typeface="+mj-lt"/>
              </a:rPr>
              <a:t>Jangan seperti ini: Suminar SA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800" dirty="0" smtClean="0">
                <a:latin typeface="+mj-lt"/>
              </a:rPr>
              <a:t>Tetapkan penulis </a:t>
            </a:r>
            <a:r>
              <a:rPr lang="id-ID" sz="2800" dirty="0">
                <a:latin typeface="+mj-lt"/>
              </a:rPr>
              <a:t>korespondensi (diberi tanda)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800" dirty="0">
                <a:latin typeface="+mj-lt"/>
              </a:rPr>
              <a:t>Semua nama ditulis tanpa </a:t>
            </a:r>
            <a:r>
              <a:rPr lang="id-ID" sz="2800" dirty="0" smtClean="0">
                <a:latin typeface="+mj-lt"/>
              </a:rPr>
              <a:t>gelar </a:t>
            </a:r>
            <a:endParaRPr lang="id-ID" sz="2800" dirty="0">
              <a:latin typeface="+mj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id-ID" sz="4400" b="1" smtClean="0"/>
              <a:t>Alamat</a:t>
            </a:r>
            <a:endParaRPr lang="en-US" sz="4400" b="1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17713"/>
            <a:ext cx="8497888" cy="411480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dirty="0" smtClean="0">
                <a:latin typeface="+mj-lt"/>
              </a:rPr>
              <a:t>Alamat pos (lebih permanen)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dirty="0" smtClean="0">
                <a:latin typeface="+mj-lt"/>
              </a:rPr>
              <a:t>Alamat lebih lengkap untuk penulis korespondensi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dirty="0" smtClean="0">
                <a:latin typeface="+mj-lt"/>
              </a:rPr>
              <a:t>Kelaziman </a:t>
            </a:r>
            <a:r>
              <a:rPr lang="id-ID" dirty="0">
                <a:latin typeface="+mj-lt"/>
              </a:rPr>
              <a:t>sekarang </a:t>
            </a:r>
            <a:r>
              <a:rPr lang="id-ID" dirty="0" smtClean="0">
                <a:latin typeface="+mj-lt"/>
              </a:rPr>
              <a:t>dengan alamat </a:t>
            </a:r>
            <a:r>
              <a:rPr lang="id-ID" dirty="0">
                <a:latin typeface="+mj-lt"/>
              </a:rPr>
              <a:t>e-mail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dirty="0">
                <a:latin typeface="+mj-lt"/>
              </a:rPr>
              <a:t>Untuk mahasiswa pascasarjana, tuliskan nama perguruan tinggi tempat studi dan lembaga asal (jika ada</a:t>
            </a:r>
            <a:r>
              <a:rPr lang="id-ID" dirty="0" smtClean="0">
                <a:latin typeface="+mj-lt"/>
              </a:rPr>
              <a:t>)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dirty="0" smtClean="0">
                <a:latin typeface="+mj-lt"/>
              </a:rPr>
              <a:t>Contoh tidak baik: </a:t>
            </a:r>
            <a:r>
              <a:rPr lang="id-ID" dirty="0" smtClean="0">
                <a:solidFill>
                  <a:srgbClr val="FF0000"/>
                </a:solidFill>
                <a:latin typeface="+mj-lt"/>
              </a:rPr>
              <a:t>Staf pengajar pada </a:t>
            </a:r>
            <a:r>
              <a:rPr lang="id-ID" dirty="0" smtClean="0">
                <a:latin typeface="+mj-lt"/>
              </a:rPr>
              <a:t>Jurusan xxx, Universitas ...</a:t>
            </a:r>
            <a:endParaRPr lang="id-ID" dirty="0">
              <a:latin typeface="+mj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id-ID" sz="4400" b="1" smtClean="0"/>
              <a:t>Abstrak</a:t>
            </a:r>
            <a:r>
              <a:rPr lang="en-US" b="1" smtClean="0"/>
              <a:t>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981200"/>
            <a:ext cx="8534400" cy="487680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400" dirty="0" smtClean="0">
                <a:latin typeface="+mj-lt"/>
              </a:rPr>
              <a:t>Periksa ketentuan jumlah </a:t>
            </a:r>
            <a:r>
              <a:rPr lang="id-ID" sz="2400" dirty="0">
                <a:latin typeface="+mj-lt"/>
              </a:rPr>
              <a:t>kata </a:t>
            </a:r>
            <a:r>
              <a:rPr lang="id-ID" sz="2400" dirty="0" smtClean="0">
                <a:latin typeface="+mj-lt"/>
              </a:rPr>
              <a:t>maksimum (biasanya 200)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400" dirty="0" smtClean="0">
                <a:latin typeface="+mj-lt"/>
              </a:rPr>
              <a:t>Supaya </a:t>
            </a:r>
            <a:r>
              <a:rPr lang="id-ID" sz="2400" dirty="0">
                <a:latin typeface="+mj-lt"/>
              </a:rPr>
              <a:t>hemat kata, jangan mengulang judul dalam abstrak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400" dirty="0" smtClean="0">
                <a:latin typeface="+mj-lt"/>
              </a:rPr>
              <a:t>Periksa ketentuan jumlah paragraf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400" dirty="0" smtClean="0">
                <a:latin typeface="+mj-lt"/>
              </a:rPr>
              <a:t>Periksa keutuhan isi abstrak (bukan pengantar)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400" dirty="0" smtClean="0">
                <a:latin typeface="+mj-lt"/>
              </a:rPr>
              <a:t>Hal </a:t>
            </a:r>
            <a:r>
              <a:rPr lang="id-ID" sz="2400" dirty="0">
                <a:latin typeface="+mj-lt"/>
              </a:rPr>
              <a:t>yang perlu </a:t>
            </a:r>
            <a:r>
              <a:rPr lang="id-ID" sz="2400" dirty="0" smtClean="0">
                <a:latin typeface="+mj-lt"/>
              </a:rPr>
              <a:t>dimuat: pendapat </a:t>
            </a:r>
            <a:r>
              <a:rPr lang="id-ID" sz="2400" dirty="0">
                <a:latin typeface="+mj-lt"/>
              </a:rPr>
              <a:t>baru, pendekatan atau metode yang diterapkan, hasil-hasil penting, </a:t>
            </a:r>
            <a:r>
              <a:rPr lang="id-ID" sz="2400" dirty="0" smtClean="0">
                <a:latin typeface="+mj-lt"/>
              </a:rPr>
              <a:t>simpulan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400" dirty="0" smtClean="0">
                <a:latin typeface="+mj-lt"/>
              </a:rPr>
              <a:t>Tidak ada pengacuan ke tabel</a:t>
            </a:r>
            <a:r>
              <a:rPr lang="id-ID" sz="2400" dirty="0">
                <a:latin typeface="+mj-lt"/>
              </a:rPr>
              <a:t>, ilustrasi, </a:t>
            </a:r>
            <a:r>
              <a:rPr lang="id-ID" sz="2400" dirty="0" smtClean="0">
                <a:latin typeface="+mj-lt"/>
              </a:rPr>
              <a:t>rujukan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400" dirty="0" smtClean="0">
                <a:latin typeface="+mj-lt"/>
              </a:rPr>
              <a:t>Singkatan harus dijelaskan, atau kalau tidak akan digunakan lagi dalam abstrak, singkatan tidak perlu diperkenalkan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400" dirty="0" smtClean="0">
                <a:latin typeface="+mj-lt"/>
              </a:rPr>
              <a:t>Abstrak </a:t>
            </a:r>
            <a:r>
              <a:rPr lang="id-ID" sz="2400" dirty="0">
                <a:latin typeface="+mj-lt"/>
              </a:rPr>
              <a:t>berbahasa Inggris: gunakan bantuan program </a:t>
            </a:r>
            <a:r>
              <a:rPr lang="id-ID" sz="2400" dirty="0" smtClean="0">
                <a:latin typeface="+mj-lt"/>
              </a:rPr>
              <a:t>Word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id-ID" sz="4400" b="1" smtClean="0"/>
              <a:t>Pendahuluan</a:t>
            </a:r>
            <a:endParaRPr lang="en-US" sz="4400" b="1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017713"/>
            <a:ext cx="8421688" cy="411480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400" dirty="0">
                <a:latin typeface="+mj-lt"/>
              </a:rPr>
              <a:t>Berisi </a:t>
            </a:r>
            <a:r>
              <a:rPr lang="id-ID" sz="2400" dirty="0" smtClean="0">
                <a:latin typeface="+mj-lt"/>
              </a:rPr>
              <a:t>latar belakang permasalahan 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400" dirty="0" smtClean="0">
                <a:latin typeface="+mj-lt"/>
              </a:rPr>
              <a:t>Hipotesis (kalau ada) 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400" dirty="0" smtClean="0">
                <a:latin typeface="+mj-lt"/>
              </a:rPr>
              <a:t>Status </a:t>
            </a:r>
            <a:r>
              <a:rPr lang="id-ID" sz="2400" dirty="0">
                <a:latin typeface="+mj-lt"/>
              </a:rPr>
              <a:t>ilmiah dewasa ini </a:t>
            </a:r>
            <a:endParaRPr lang="id-ID" sz="2400" dirty="0" smtClean="0">
              <a:latin typeface="+mj-lt"/>
            </a:endParaRP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400" dirty="0" smtClean="0">
                <a:latin typeface="+mj-lt"/>
              </a:rPr>
              <a:t>Sering </a:t>
            </a:r>
            <a:r>
              <a:rPr lang="id-ID" sz="2400" dirty="0">
                <a:latin typeface="+mj-lt"/>
              </a:rPr>
              <a:t>mengacu pustaka yang menjadi landasan atau alasan </a:t>
            </a:r>
            <a:r>
              <a:rPr lang="id-ID" sz="2400" dirty="0" smtClean="0">
                <a:latin typeface="+mj-lt"/>
              </a:rPr>
              <a:t>penelitian 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400" dirty="0" smtClean="0">
                <a:latin typeface="+mj-lt"/>
              </a:rPr>
              <a:t>Cara pendekatan atau memecahkan masalah (Mungkin tidak semua masalah yang akan diatasi)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400" dirty="0" smtClean="0">
                <a:latin typeface="+mj-lt"/>
              </a:rPr>
              <a:t>Tujuan penelitian</a:t>
            </a:r>
            <a:endParaRPr lang="id-ID" sz="2400" dirty="0">
              <a:latin typeface="+mj-lt"/>
            </a:endParaRP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400" dirty="0">
                <a:latin typeface="+mj-lt"/>
              </a:rPr>
              <a:t>Biasanya tidak terlalu </a:t>
            </a:r>
            <a:r>
              <a:rPr lang="id-ID" sz="2400" dirty="0" smtClean="0">
                <a:latin typeface="+mj-lt"/>
              </a:rPr>
              <a:t>ekstensif: ada </a:t>
            </a:r>
            <a:r>
              <a:rPr lang="id-ID" sz="2400" dirty="0">
                <a:latin typeface="+mj-lt"/>
              </a:rPr>
              <a:t>yang hanya </a:t>
            </a:r>
            <a:r>
              <a:rPr lang="id-ID" sz="2400" dirty="0" smtClean="0">
                <a:latin typeface="+mj-lt"/>
              </a:rPr>
              <a:t>3-4 paragraf, atau 2 halaman ketik spasi ganda</a:t>
            </a:r>
            <a:endParaRPr lang="id-ID" sz="2400" dirty="0">
              <a:latin typeface="+mj-lt"/>
            </a:endParaRP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400" dirty="0" smtClean="0">
                <a:latin typeface="+mj-lt"/>
              </a:rPr>
              <a:t>Manfaat penelitian tidak perlu (terbawa dari format usulan penelitian)</a:t>
            </a:r>
            <a:endParaRPr lang="id-ID" sz="2400" dirty="0">
              <a:latin typeface="+mj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id-ID" sz="4400" b="1" smtClean="0"/>
              <a:t>Ulasan Pustaka</a:t>
            </a:r>
            <a:endParaRPr lang="en-US" sz="4400" b="1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017713"/>
            <a:ext cx="8345488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Tidak dituliskan sebagai bagian terpisah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Masuk dalam Pendahuluan, Metode, Pembahasan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Pustaka yang diacu harus ada dalam Daftar Pustaka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Acuan harus relevan, mutakhir, dan dari acuan primer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Ulasan </a:t>
            </a:r>
            <a:r>
              <a:rPr lang="id-ID" sz="2400" smtClean="0"/>
              <a:t>pustaka </a:t>
            </a:r>
            <a:r>
              <a:rPr lang="en-US" sz="2400" smtClean="0"/>
              <a:t>tidak </a:t>
            </a:r>
            <a:r>
              <a:rPr lang="id-ID" sz="2400" smtClean="0"/>
              <a:t>terlalu ekstensif</a:t>
            </a:r>
          </a:p>
          <a:p>
            <a:pPr eaLnBrk="1" hangingPunct="1">
              <a:lnSpc>
                <a:spcPct val="90000"/>
              </a:lnSpc>
            </a:pPr>
            <a:r>
              <a:rPr lang="id-ID" sz="2400" smtClean="0"/>
              <a:t>Pernyataan umum tidak memerlukan pustaka rujukan. Contoh: </a:t>
            </a:r>
            <a:r>
              <a:rPr lang="en-US" sz="2400" smtClean="0"/>
              <a:t>Industri sudah sangat berkembang saat ini</a:t>
            </a:r>
            <a:r>
              <a:rPr lang="id-ID" sz="2400" smtClean="0"/>
              <a:t> (Shamsuddin &amp; Dimick 1986).</a:t>
            </a:r>
          </a:p>
          <a:p>
            <a:pPr eaLnBrk="1" hangingPunct="1">
              <a:lnSpc>
                <a:spcPct val="90000"/>
              </a:lnSpc>
            </a:pPr>
            <a:r>
              <a:rPr lang="id-ID" sz="2400" smtClean="0"/>
              <a:t>Jangan </a:t>
            </a:r>
            <a:r>
              <a:rPr lang="en-US" sz="2400" smtClean="0"/>
              <a:t>mengutip kutipan, misalnya </a:t>
            </a:r>
            <a:r>
              <a:rPr lang="id-ID" sz="2400" smtClean="0"/>
              <a:t>... Ahmad </a:t>
            </a:r>
            <a:r>
              <a:rPr lang="id-ID" sz="2400" u="sng" smtClean="0"/>
              <a:t>dalam</a:t>
            </a:r>
            <a:r>
              <a:rPr lang="id-ID" sz="2400" smtClean="0"/>
              <a:t> Badu ... </a:t>
            </a:r>
            <a:endParaRPr lang="en-US" sz="240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533400"/>
            <a:ext cx="7793038" cy="852488"/>
          </a:xfrm>
        </p:spPr>
        <p:txBody>
          <a:bodyPr/>
          <a:lstStyle/>
          <a:p>
            <a:pPr algn="r" eaLnBrk="1" hangingPunct="1"/>
            <a:r>
              <a:rPr lang="id-ID" sz="4400" b="1" smtClean="0"/>
              <a:t>Metode</a:t>
            </a:r>
            <a:endParaRPr lang="en-US" sz="4400" b="1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828800"/>
            <a:ext cx="8534400" cy="525780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400" dirty="0">
                <a:latin typeface="+mj-lt"/>
              </a:rPr>
              <a:t>Uraian terperinci (bahan – penarikan contoh – analisis – pengolahan data) </a:t>
            </a:r>
            <a:r>
              <a:rPr lang="id-ID" sz="2400" dirty="0" smtClean="0">
                <a:latin typeface="+mj-lt"/>
              </a:rPr>
              <a:t> </a:t>
            </a:r>
            <a:r>
              <a:rPr lang="id-ID" sz="2400" dirty="0" smtClean="0">
                <a:latin typeface="+mj-lt"/>
                <a:sym typeface="Symbol" pitchFamily="18" charset="2"/>
              </a:rPr>
              <a:t> menjamin </a:t>
            </a:r>
            <a:r>
              <a:rPr lang="id-ID" sz="2400" dirty="0" smtClean="0">
                <a:latin typeface="+mj-lt"/>
              </a:rPr>
              <a:t>keterulangan </a:t>
            </a:r>
            <a:r>
              <a:rPr lang="id-ID" sz="2400" dirty="0">
                <a:latin typeface="+mj-lt"/>
              </a:rPr>
              <a:t>hasil 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400" dirty="0" smtClean="0">
                <a:latin typeface="+mj-lt"/>
              </a:rPr>
              <a:t>Jika metode mengacu ke prosedur standar, tulis standarnya  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400" dirty="0" smtClean="0">
                <a:latin typeface="+mj-lt"/>
              </a:rPr>
              <a:t>Jangan mengacu prosedur praktikum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400" dirty="0" smtClean="0">
                <a:latin typeface="+mj-lt"/>
              </a:rPr>
              <a:t>Kurang </a:t>
            </a:r>
            <a:r>
              <a:rPr lang="id-ID" sz="2400" dirty="0">
                <a:latin typeface="+mj-lt"/>
              </a:rPr>
              <a:t>baik: 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id-ID" sz="2400" dirty="0" smtClean="0">
                <a:latin typeface="+mj-lt"/>
              </a:rPr>
              <a:t>    Penelitian </a:t>
            </a:r>
            <a:r>
              <a:rPr lang="id-ID" sz="2400" dirty="0">
                <a:latin typeface="+mj-lt"/>
              </a:rPr>
              <a:t>ini merupakan penelitian bersifat “deskriptif</a:t>
            </a:r>
            <a:r>
              <a:rPr lang="id-ID" sz="2400" dirty="0" smtClean="0">
                <a:latin typeface="+mj-lt"/>
              </a:rPr>
              <a:t>”. Penelitian deskriptif ialah ...</a:t>
            </a:r>
            <a:endParaRPr lang="id-ID" sz="2400" dirty="0">
              <a:latin typeface="+mj-lt"/>
            </a:endParaRP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400" dirty="0" smtClean="0">
                <a:latin typeface="+mj-lt"/>
              </a:rPr>
              <a:t>Jangan gunakan bentuk </a:t>
            </a:r>
            <a:r>
              <a:rPr lang="id-ID" sz="2400" dirty="0">
                <a:latin typeface="+mj-lt"/>
              </a:rPr>
              <a:t>kalimat perintah 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400" dirty="0">
                <a:latin typeface="+mj-lt"/>
              </a:rPr>
              <a:t>Alat seperti gunting, gelas ukur, pensil, ... </a:t>
            </a:r>
            <a:r>
              <a:rPr lang="id-ID" sz="2400" dirty="0">
                <a:latin typeface="+mj-lt"/>
                <a:sym typeface="Symbol" pitchFamily="18" charset="2"/>
              </a:rPr>
              <a:t></a:t>
            </a:r>
            <a:r>
              <a:rPr lang="id-ID" sz="2400" dirty="0">
                <a:latin typeface="+mj-lt"/>
              </a:rPr>
              <a:t> tak perlu ditulis, tetapi perincilah </a:t>
            </a:r>
            <a:r>
              <a:rPr lang="id-ID" sz="2400" dirty="0" smtClean="0">
                <a:latin typeface="+mj-lt"/>
              </a:rPr>
              <a:t>peralatan analitis (bahkan sampai ke tipe)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400" dirty="0" smtClean="0">
                <a:latin typeface="+mj-lt"/>
              </a:rPr>
              <a:t>Satuan SI untuk kuantitas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400" dirty="0" smtClean="0">
                <a:latin typeface="+mj-lt"/>
              </a:rPr>
              <a:t>Singkatan yang sudah stand</a:t>
            </a:r>
            <a:r>
              <a:rPr lang="en-US" sz="2400" dirty="0" err="1" smtClean="0">
                <a:latin typeface="+mj-lt"/>
              </a:rPr>
              <a:t>ar</a:t>
            </a:r>
            <a:endParaRPr lang="en-US" sz="2400" dirty="0">
              <a:latin typeface="+mj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id-ID" sz="4400" b="1" smtClean="0"/>
              <a:t>Hasil</a:t>
            </a:r>
            <a:endParaRPr lang="en-US" sz="4400" b="1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2017713"/>
            <a:ext cx="8574088" cy="4114800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800" dirty="0" smtClean="0">
                <a:latin typeface="+mj-lt"/>
              </a:rPr>
              <a:t>Sajikan secara bersistem </a:t>
            </a:r>
            <a:r>
              <a:rPr lang="id-ID" sz="2800" dirty="0" smtClean="0">
                <a:latin typeface="+mj-lt"/>
                <a:sym typeface="Symbol" pitchFamily="18" charset="2"/>
              </a:rPr>
              <a:t> lihat ‘tujuan penelitian’ atau hipotesis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800" dirty="0" smtClean="0">
                <a:latin typeface="+mj-lt"/>
              </a:rPr>
              <a:t>Hanya data yang berkait dengan tujuan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800" dirty="0" smtClean="0">
                <a:latin typeface="+mj-lt"/>
              </a:rPr>
              <a:t>Sederhanakan tabel yang terlalu besar &amp; rumit</a:t>
            </a:r>
            <a:r>
              <a:rPr lang="id-ID" sz="2800" dirty="0" smtClean="0">
                <a:latin typeface="+mj-lt"/>
                <a:sym typeface="Symbol" pitchFamily="18" charset="2"/>
              </a:rPr>
              <a:t> </a:t>
            </a:r>
            <a:endParaRPr lang="id-ID" sz="2800" dirty="0" smtClean="0">
              <a:latin typeface="+mj-lt"/>
            </a:endParaRP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800" dirty="0" smtClean="0">
                <a:latin typeface="+mj-lt"/>
              </a:rPr>
              <a:t>Tidak ada data yang ditampilkan berulang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800" dirty="0" smtClean="0">
                <a:latin typeface="+mj-lt"/>
              </a:rPr>
              <a:t>Hasil </a:t>
            </a:r>
            <a:r>
              <a:rPr lang="id-ID" sz="2800" dirty="0">
                <a:latin typeface="+mj-lt"/>
              </a:rPr>
              <a:t>didukung oleh olahan data dan ilustrasi yang </a:t>
            </a:r>
            <a:r>
              <a:rPr lang="id-ID" sz="2800" dirty="0" smtClean="0">
                <a:latin typeface="+mj-lt"/>
              </a:rPr>
              <a:t>baik (beri nomor dan diacu dalam teks)</a:t>
            </a:r>
            <a:endParaRPr lang="id-ID" sz="2800" dirty="0">
              <a:latin typeface="+mj-lt"/>
            </a:endParaRP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800" dirty="0" smtClean="0">
                <a:latin typeface="+mj-lt"/>
              </a:rPr>
              <a:t>Jangan menarasikan angka dalam tabel atau ilustrasi tetapi nyatakan dengan kalimat yang memberi penguatan temuan penelitian</a:t>
            </a:r>
            <a:endParaRPr lang="id-ID" sz="2800" dirty="0">
              <a:latin typeface="+mj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id-ID" sz="4400" b="1" smtClean="0"/>
              <a:t>Pembahasan</a:t>
            </a:r>
            <a:endParaRPr lang="en-US" sz="4400" b="1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017713"/>
            <a:ext cx="8345488" cy="411480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400" dirty="0" smtClean="0">
                <a:latin typeface="+mj-lt"/>
              </a:rPr>
              <a:t>Tidak mengulang hasil secara ekstensif 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400" dirty="0" smtClean="0">
                <a:latin typeface="+mj-lt"/>
              </a:rPr>
              <a:t>Tidak sekadar menarasikan hasil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400" dirty="0" smtClean="0">
                <a:latin typeface="+mj-lt"/>
              </a:rPr>
              <a:t>Tunjukkan hubungan yang ada di antara fakta-fakta selama pengamatan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400" dirty="0" smtClean="0">
                <a:latin typeface="+mj-lt"/>
              </a:rPr>
              <a:t>Sudahkah hasil penelitian diberi makna?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400" dirty="0" smtClean="0">
                <a:latin typeface="+mj-lt"/>
              </a:rPr>
              <a:t>Beri kesan kecendekiaan peneliti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400" dirty="0" smtClean="0">
                <a:latin typeface="+mj-lt"/>
              </a:rPr>
              <a:t>Berargumentasi secara logis dalam menafsir dan memberi implikasi  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400" dirty="0" smtClean="0">
                <a:latin typeface="+mj-lt"/>
              </a:rPr>
              <a:t>Adakah </a:t>
            </a:r>
            <a:r>
              <a:rPr lang="id-ID" sz="2400" dirty="0">
                <a:latin typeface="+mj-lt"/>
              </a:rPr>
              <a:t>keterbatasan temuan?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400" dirty="0">
                <a:latin typeface="+mj-lt"/>
              </a:rPr>
              <a:t>Adakah spekulasi yang berlebihan?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400" dirty="0">
                <a:latin typeface="+mj-lt"/>
              </a:rPr>
              <a:t>Apakah pendapat penulis terkemas dalam paragraf yang </a:t>
            </a:r>
            <a:r>
              <a:rPr lang="id-ID" sz="2400" dirty="0" smtClean="0">
                <a:latin typeface="+mj-lt"/>
              </a:rPr>
              <a:t>baik? </a:t>
            </a:r>
            <a:endParaRPr lang="id-ID" sz="2400" dirty="0">
              <a:latin typeface="+mj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id-ID" sz="4400" b="1" smtClean="0"/>
              <a:t>Simpulan</a:t>
            </a:r>
            <a:r>
              <a:rPr lang="en-US" sz="4400" b="1" smtClean="0"/>
              <a:t> dan S</a:t>
            </a:r>
            <a:r>
              <a:rPr lang="id-ID" sz="4400" b="1" smtClean="0"/>
              <a:t>aran</a:t>
            </a:r>
            <a:endParaRPr lang="en-US" sz="4400" b="1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17713"/>
            <a:ext cx="8497888" cy="411480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dirty="0" smtClean="0">
                <a:latin typeface="+mj-lt"/>
              </a:rPr>
              <a:t>Tidak mengulang hasil secara verbatim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dirty="0" smtClean="0">
                <a:latin typeface="+mj-lt"/>
              </a:rPr>
              <a:t>Buatlah generalisasi </a:t>
            </a:r>
            <a:r>
              <a:rPr lang="id-ID" dirty="0">
                <a:latin typeface="+mj-lt"/>
              </a:rPr>
              <a:t>dengan </a:t>
            </a:r>
            <a:r>
              <a:rPr lang="id-ID" dirty="0" smtClean="0">
                <a:latin typeface="+mj-lt"/>
              </a:rPr>
              <a:t>hati-hati (perhatikan keterbatasan hasil temuan)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dirty="0" smtClean="0">
                <a:latin typeface="+mj-lt"/>
              </a:rPr>
              <a:t>Implikasi temuan dapat ditulis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dirty="0" smtClean="0">
                <a:latin typeface="+mj-lt"/>
              </a:rPr>
              <a:t>Saran harus berkait </a:t>
            </a:r>
            <a:r>
              <a:rPr lang="id-ID" dirty="0">
                <a:latin typeface="+mj-lt"/>
              </a:rPr>
              <a:t>dengan pelaksanaan atau hasil </a:t>
            </a:r>
            <a:r>
              <a:rPr lang="id-ID" dirty="0" smtClean="0">
                <a:latin typeface="+mj-lt"/>
              </a:rPr>
              <a:t>penelitian (tidak mengada-ada)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dirty="0" smtClean="0">
                <a:latin typeface="+mj-lt"/>
              </a:rPr>
              <a:t>Kalau penelitian harus dilanjutkan, yang mana? bagaimana?</a:t>
            </a:r>
            <a:endParaRPr lang="id-ID" dirty="0">
              <a:latin typeface="+mj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id-ID" sz="4400" b="1" smtClean="0"/>
              <a:t>Ucapan Terima Kasih</a:t>
            </a:r>
            <a:r>
              <a:rPr lang="en-US" sz="4400" b="1" smtClean="0"/>
              <a:t> 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U</a:t>
            </a:r>
            <a:r>
              <a:rPr lang="id-ID" sz="2400" smtClean="0"/>
              <a:t>capan terima kasih kepada pihak yang pantas:  </a:t>
            </a:r>
            <a:r>
              <a:rPr lang="en-US" sz="2400" smtClean="0"/>
              <a:t>pemberi dana, bahan dan sarana penelitian, sponsor </a:t>
            </a:r>
            <a:endParaRPr lang="id-ID" sz="2400" smtClean="0"/>
          </a:p>
          <a:p>
            <a:pPr eaLnBrk="1" hangingPunct="1"/>
            <a:r>
              <a:rPr lang="en-US" sz="2400" smtClean="0"/>
              <a:t>Semua nama yang tercantum sudah dikonfirmasi</a:t>
            </a:r>
          </a:p>
          <a:p>
            <a:pPr eaLnBrk="1" hangingPunct="1"/>
            <a:r>
              <a:rPr lang="en-US" sz="2400" smtClean="0"/>
              <a:t>Ungkapan </a:t>
            </a:r>
            <a:r>
              <a:rPr lang="id-ID" sz="2400" smtClean="0"/>
              <a:t>secara wajar</a:t>
            </a:r>
            <a:r>
              <a:rPr lang="en-US" sz="2400" smtClean="0"/>
              <a:t> 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457200" y="4419600"/>
            <a:ext cx="7772400" cy="2234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/>
            </a:pPr>
            <a:r>
              <a:rPr lang="en-US" dirty="0">
                <a:latin typeface="Arial" pitchFamily="34" charset="0"/>
              </a:rPr>
              <a:t> </a:t>
            </a:r>
            <a:r>
              <a:rPr lang="id-ID" sz="2400" dirty="0">
                <a:latin typeface="+mj-lt"/>
              </a:rPr>
              <a:t>Hindari catatan kaki dalam teks karena dapat </a:t>
            </a:r>
            <a:endParaRPr lang="id-ID" sz="2400" dirty="0" smtClean="0">
              <a:latin typeface="+mj-lt"/>
            </a:endParaRP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/>
            </a:pPr>
            <a:r>
              <a:rPr lang="id-ID" sz="2400" dirty="0" smtClean="0">
                <a:latin typeface="+mj-lt"/>
              </a:rPr>
              <a:t>   mengganggu </a:t>
            </a:r>
            <a:r>
              <a:rPr lang="id-ID" sz="2400" dirty="0">
                <a:latin typeface="+mj-lt"/>
              </a:rPr>
              <a:t>konsentrasi </a:t>
            </a:r>
            <a:r>
              <a:rPr lang="id-ID" sz="2400" dirty="0" smtClean="0">
                <a:latin typeface="+mj-lt"/>
              </a:rPr>
              <a:t>pembaca</a:t>
            </a: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/>
            </a:pPr>
            <a:r>
              <a:rPr lang="id-ID" sz="2400" dirty="0" smtClean="0">
                <a:latin typeface="+mj-lt"/>
              </a:rPr>
              <a:t>  </a:t>
            </a:r>
            <a:r>
              <a:rPr lang="id-ID" sz="2400" dirty="0" smtClean="0">
                <a:latin typeface="+mj-lt"/>
              </a:rPr>
              <a:t>Lebih hemat: gunakan catatan akhir (</a:t>
            </a:r>
            <a:r>
              <a:rPr lang="id-ID" sz="2400" i="1" dirty="0" smtClean="0">
                <a:latin typeface="+mj-lt"/>
              </a:rPr>
              <a:t>end note</a:t>
            </a:r>
            <a:r>
              <a:rPr lang="id-ID" sz="2400" dirty="0" smtClean="0">
                <a:latin typeface="+mj-lt"/>
              </a:rPr>
              <a:t>)</a:t>
            </a: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/>
            </a:pPr>
            <a:r>
              <a:rPr lang="id-ID" sz="2400" dirty="0" smtClean="0">
                <a:latin typeface="+mj-lt"/>
              </a:rPr>
              <a:t> Lambang yang digunakan: angka superior (</a:t>
            </a:r>
            <a:r>
              <a:rPr lang="id-ID" sz="2400" baseline="30000" dirty="0" smtClean="0">
                <a:latin typeface="+mj-lt"/>
              </a:rPr>
              <a:t>1,2</a:t>
            </a:r>
            <a:r>
              <a:rPr lang="id-ID" sz="2400" dirty="0" smtClean="0">
                <a:latin typeface="+mj-lt"/>
              </a:rPr>
              <a:t>), huruf </a:t>
            </a: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/>
            </a:pPr>
            <a:r>
              <a:rPr lang="id-ID" sz="2400" dirty="0" smtClean="0">
                <a:latin typeface="+mj-lt"/>
              </a:rPr>
              <a:t>   superior (</a:t>
            </a:r>
            <a:r>
              <a:rPr lang="id-ID" sz="2400" baseline="30000" dirty="0" smtClean="0">
                <a:latin typeface="+mj-lt"/>
              </a:rPr>
              <a:t>a, b</a:t>
            </a:r>
            <a:r>
              <a:rPr lang="id-ID" sz="2400" dirty="0" smtClean="0">
                <a:latin typeface="+mj-lt"/>
              </a:rPr>
              <a:t>), atau lambang (</a:t>
            </a:r>
            <a:r>
              <a:rPr lang="id-ID" sz="2400" baseline="30000" dirty="0" smtClean="0">
                <a:latin typeface="+mj-lt"/>
              </a:rPr>
              <a:t>*, </a:t>
            </a:r>
            <a:r>
              <a:rPr lang="id-ID" sz="2400" baseline="30000" dirty="0" smtClean="0">
                <a:latin typeface="+mj-lt"/>
                <a:cs typeface="Arial" pitchFamily="34" charset="0"/>
              </a:rPr>
              <a:t>§</a:t>
            </a:r>
            <a:r>
              <a:rPr lang="id-ID" sz="2400" dirty="0" smtClean="0">
                <a:latin typeface="+mj-lt"/>
                <a:cs typeface="Arial" pitchFamily="34" charset="0"/>
              </a:rPr>
              <a:t>)</a:t>
            </a:r>
            <a:endParaRPr lang="id-ID" sz="2400" dirty="0">
              <a:latin typeface="+mj-lt"/>
              <a:cs typeface="Arial" pitchFamily="34" charset="0"/>
            </a:endParaRPr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533400" y="33528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 eaLnBrk="1" hangingPunct="1">
              <a:defRPr/>
            </a:pPr>
            <a:r>
              <a:rPr lang="en-US" sz="4400" b="1" dirty="0" err="1">
                <a:solidFill>
                  <a:schemeClr val="tx2"/>
                </a:solidFill>
                <a:latin typeface="+mj-lt"/>
              </a:rPr>
              <a:t>Catatan</a:t>
            </a:r>
            <a:r>
              <a:rPr lang="en-US" sz="4400" b="1" dirty="0">
                <a:solidFill>
                  <a:schemeClr val="tx2"/>
                </a:solidFill>
                <a:latin typeface="+mj-lt"/>
              </a:rPr>
              <a:t> </a:t>
            </a:r>
            <a:r>
              <a:rPr lang="id-ID" sz="4400" b="1" dirty="0">
                <a:solidFill>
                  <a:schemeClr val="tx2"/>
                </a:solidFill>
                <a:latin typeface="+mj-lt"/>
              </a:rPr>
              <a:t>K</a:t>
            </a:r>
            <a:r>
              <a:rPr lang="en-US" sz="4400" b="1" dirty="0" err="1">
                <a:solidFill>
                  <a:schemeClr val="tx2"/>
                </a:solidFill>
                <a:latin typeface="+mj-lt"/>
              </a:rPr>
              <a:t>aki</a:t>
            </a:r>
            <a:r>
              <a:rPr lang="en-US" sz="4400" b="1" dirty="0">
                <a:solidFill>
                  <a:schemeClr val="tx2"/>
                </a:solidFill>
                <a:latin typeface="+mj-lt"/>
              </a:rPr>
              <a:t>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14313"/>
            <a:ext cx="8334375" cy="1462087"/>
          </a:xfrm>
        </p:spPr>
        <p:txBody>
          <a:bodyPr/>
          <a:lstStyle/>
          <a:p>
            <a:pPr algn="r" eaLnBrk="1" hangingPunct="1"/>
            <a:r>
              <a:rPr lang="id-ID" sz="4400" b="1" dirty="0" smtClean="0"/>
              <a:t>Daftar Pustaka/Kepustakaan</a:t>
            </a:r>
            <a:endParaRPr lang="en-US" sz="4400" b="1" dirty="0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17713"/>
            <a:ext cx="8497888" cy="4114800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400" dirty="0" smtClean="0">
                <a:latin typeface="+mj-lt"/>
              </a:rPr>
              <a:t>Lihat </a:t>
            </a:r>
            <a:r>
              <a:rPr lang="id-ID" sz="2400" dirty="0">
                <a:latin typeface="+mj-lt"/>
              </a:rPr>
              <a:t>aturan </a:t>
            </a:r>
            <a:r>
              <a:rPr lang="id-ID" sz="2400" dirty="0" smtClean="0">
                <a:latin typeface="+mj-lt"/>
              </a:rPr>
              <a:t>jurnal (sistem nomor atau nama-tahun)</a:t>
            </a:r>
            <a:endParaRPr lang="id-ID" sz="2400" dirty="0">
              <a:latin typeface="+mj-lt"/>
            </a:endParaRP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400" dirty="0">
                <a:latin typeface="+mj-lt"/>
              </a:rPr>
              <a:t>Perhatikan singkatan untuk nama jurnal: </a:t>
            </a:r>
            <a:r>
              <a:rPr lang="id-ID" sz="2400" i="1" dirty="0">
                <a:latin typeface="+mj-lt"/>
              </a:rPr>
              <a:t>Phys</a:t>
            </a:r>
            <a:r>
              <a:rPr lang="id-ID" sz="2400" dirty="0">
                <a:latin typeface="+mj-lt"/>
              </a:rPr>
              <a:t>. </a:t>
            </a:r>
            <a:r>
              <a:rPr lang="id-ID" sz="2400" dirty="0" smtClean="0">
                <a:latin typeface="+mj-lt"/>
              </a:rPr>
              <a:t>(= </a:t>
            </a:r>
            <a:r>
              <a:rPr lang="id-ID" sz="2400" i="1" dirty="0" smtClean="0">
                <a:latin typeface="+mj-lt"/>
              </a:rPr>
              <a:t>Physics)</a:t>
            </a:r>
            <a:r>
              <a:rPr lang="id-ID" sz="2400" dirty="0" smtClean="0">
                <a:latin typeface="+mj-lt"/>
              </a:rPr>
              <a:t>, </a:t>
            </a:r>
            <a:r>
              <a:rPr lang="id-ID" sz="2400" i="1" dirty="0">
                <a:latin typeface="+mj-lt"/>
              </a:rPr>
              <a:t>Biol</a:t>
            </a:r>
            <a:r>
              <a:rPr lang="id-ID" sz="2400" dirty="0">
                <a:latin typeface="+mj-lt"/>
              </a:rPr>
              <a:t>. </a:t>
            </a:r>
            <a:r>
              <a:rPr lang="id-ID" sz="2400" dirty="0" smtClean="0">
                <a:latin typeface="+mj-lt"/>
              </a:rPr>
              <a:t>(= </a:t>
            </a:r>
            <a:r>
              <a:rPr lang="id-ID" sz="2400" i="1" dirty="0" smtClean="0">
                <a:latin typeface="+mj-lt"/>
              </a:rPr>
              <a:t>Biology)</a:t>
            </a:r>
            <a:endParaRPr lang="id-ID" sz="2400" dirty="0">
              <a:latin typeface="+mj-lt"/>
            </a:endParaRP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400" dirty="0" smtClean="0">
                <a:latin typeface="+mj-lt"/>
              </a:rPr>
              <a:t>Cermati mutu </a:t>
            </a:r>
            <a:r>
              <a:rPr lang="id-ID" sz="2400" dirty="0">
                <a:latin typeface="+mj-lt"/>
              </a:rPr>
              <a:t>pustaka </a:t>
            </a:r>
            <a:r>
              <a:rPr lang="id-ID" sz="2400" dirty="0" smtClean="0">
                <a:latin typeface="+mj-lt"/>
              </a:rPr>
              <a:t>acuan (keprimeran dan kemutakhiran &gt; 80%)</a:t>
            </a:r>
            <a:endParaRPr lang="id-ID" sz="2400" dirty="0">
              <a:latin typeface="+mj-lt"/>
            </a:endParaRP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400" dirty="0" smtClean="0">
                <a:latin typeface="+mj-lt"/>
              </a:rPr>
              <a:t>Periksa kelengkapan nama pengarang (</a:t>
            </a:r>
            <a:r>
              <a:rPr lang="id-ID" sz="2400" dirty="0">
                <a:latin typeface="+mj-lt"/>
              </a:rPr>
              <a:t>nama depan dan nama belakang) 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400" dirty="0" smtClean="0">
                <a:latin typeface="+mj-lt"/>
              </a:rPr>
              <a:t>Sesuaikan dengan acuan di dalam teks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400" dirty="0" smtClean="0">
                <a:latin typeface="+mj-lt"/>
              </a:rPr>
              <a:t>Periksa kelengkapan identitas artikel jurnal (volume, namar halaman)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d-ID" sz="2400" dirty="0" smtClean="0">
                <a:latin typeface="+mj-lt"/>
              </a:rPr>
              <a:t>Periksa nama </a:t>
            </a:r>
            <a:r>
              <a:rPr lang="id-ID" sz="2400" dirty="0">
                <a:latin typeface="+mj-lt"/>
              </a:rPr>
              <a:t>penerbit dan </a:t>
            </a:r>
            <a:r>
              <a:rPr lang="id-ID" sz="2400" u="sng" dirty="0" smtClean="0">
                <a:latin typeface="+mj-lt"/>
              </a:rPr>
              <a:t>satu</a:t>
            </a:r>
            <a:r>
              <a:rPr lang="id-ID" sz="2400" dirty="0" smtClean="0">
                <a:latin typeface="+mj-lt"/>
              </a:rPr>
              <a:t> nama </a:t>
            </a:r>
            <a:r>
              <a:rPr lang="id-ID" sz="2400" dirty="0">
                <a:latin typeface="+mj-lt"/>
              </a:rPr>
              <a:t>kota: New </a:t>
            </a:r>
            <a:r>
              <a:rPr lang="id-ID" sz="2400" dirty="0" smtClean="0">
                <a:latin typeface="+mj-lt"/>
              </a:rPr>
              <a:t>York: Academic Press </a:t>
            </a:r>
            <a:endParaRPr lang="id-ID" sz="2400" dirty="0">
              <a:latin typeface="+mj-lt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47</TotalTime>
  <Words>1113</Words>
  <Application>Microsoft Office PowerPoint</Application>
  <PresentationFormat>On-screen Show (4:3)</PresentationFormat>
  <Paragraphs>203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Flow</vt:lpstr>
      <vt:lpstr>Penyuntingan Artikel di Berkala Ilmiah</vt:lpstr>
      <vt:lpstr>Langkah Sebelum Menulis Artikel</vt:lpstr>
      <vt:lpstr>Slide 3</vt:lpstr>
      <vt:lpstr>Kriteria Pemuatan Artikel </vt:lpstr>
      <vt:lpstr>Slide 5</vt:lpstr>
      <vt:lpstr>Slide 6</vt:lpstr>
      <vt:lpstr>Slide 7</vt:lpstr>
      <vt:lpstr>Proses Penyiapan &amp; Penerbitan Artikel</vt:lpstr>
      <vt:lpstr>Mencari Petunjuk bagi Penulis (Instruction for Authors)</vt:lpstr>
      <vt:lpstr>Judul</vt:lpstr>
      <vt:lpstr>Penulis</vt:lpstr>
      <vt:lpstr>Alamat</vt:lpstr>
      <vt:lpstr>Abstrak </vt:lpstr>
      <vt:lpstr>Pendahuluan</vt:lpstr>
      <vt:lpstr>Ulasan Pustaka</vt:lpstr>
      <vt:lpstr>Metode</vt:lpstr>
      <vt:lpstr>Hasil</vt:lpstr>
      <vt:lpstr>Pembahasan</vt:lpstr>
      <vt:lpstr>Simpulan dan Saran</vt:lpstr>
      <vt:lpstr>Ucapan Terima Kasih </vt:lpstr>
      <vt:lpstr>Daftar Pustaka/Kepustakaan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Penulisan Artikel di Berkala Ilmiah</dc:title>
  <dc:creator>Fujitsu</dc:creator>
  <cp:lastModifiedBy>Fujitsu</cp:lastModifiedBy>
  <cp:revision>9</cp:revision>
  <dcterms:created xsi:type="dcterms:W3CDTF">2010-02-21T15:51:25Z</dcterms:created>
  <dcterms:modified xsi:type="dcterms:W3CDTF">2011-04-05T01:21:49Z</dcterms:modified>
</cp:coreProperties>
</file>